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8"/>
    <a:srgbClr val="008F32"/>
    <a:srgbClr val="6BB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1"/>
  </p:normalViewPr>
  <p:slideViewPr>
    <p:cSldViewPr snapToGrid="0" snapToObjects="1">
      <p:cViewPr varScale="1">
        <p:scale>
          <a:sx n="87" d="100"/>
          <a:sy n="87" d="100"/>
        </p:scale>
        <p:origin x="528" y="67"/>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F5D08-090C-C040-928D-90DCD7ADA17C}" type="datetimeFigureOut">
              <a:rPr lang="de-DE" smtClean="0"/>
              <a:t>15.09.2022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5A14-0135-F848-8810-D07C9D09F3BD}" type="slidenum">
              <a:rPr lang="de-DE" smtClean="0"/>
              <a:t>‹Nr.›</a:t>
            </a:fld>
            <a:endParaRPr lang="de-DE"/>
          </a:p>
        </p:txBody>
      </p:sp>
    </p:spTree>
    <p:extLst>
      <p:ext uri="{BB962C8B-B14F-4D97-AF65-F5344CB8AC3E}">
        <p14:creationId xmlns:p14="http://schemas.microsoft.com/office/powerpoint/2010/main" val="22288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4" name="Grafik 13" descr="Ein Bild, das Platz enthält.&#10;&#10;Automatisch generierte Beschreibung">
            <a:extLst>
              <a:ext uri="{FF2B5EF4-FFF2-40B4-BE49-F238E27FC236}">
                <a16:creationId xmlns:a16="http://schemas.microsoft.com/office/drawing/2014/main" id="{0433F37E-1547-6B79-195B-5F6426821DFA}"/>
              </a:ext>
            </a:extLst>
          </p:cNvPr>
          <p:cNvPicPr>
            <a:picLocks noChangeAspect="1"/>
          </p:cNvPicPr>
          <p:nvPr userDrawn="1"/>
        </p:nvPicPr>
        <p:blipFill>
          <a:blip r:embed="rId2"/>
          <a:stretch>
            <a:fillRect/>
          </a:stretch>
        </p:blipFill>
        <p:spPr>
          <a:xfrm>
            <a:off x="3327399" y="4229100"/>
            <a:ext cx="8864600" cy="2628900"/>
          </a:xfrm>
          <a:prstGeom prst="rect">
            <a:avLst/>
          </a:prstGeom>
        </p:spPr>
      </p:pic>
      <p:pic>
        <p:nvPicPr>
          <p:cNvPr id="8" name="Grafik 7">
            <a:extLst>
              <a:ext uri="{FF2B5EF4-FFF2-40B4-BE49-F238E27FC236}">
                <a16:creationId xmlns:a16="http://schemas.microsoft.com/office/drawing/2014/main" id="{8E8977AD-4DCF-7BE5-8FB0-3B47C29D4E9C}"/>
              </a:ext>
            </a:extLst>
          </p:cNvPr>
          <p:cNvPicPr>
            <a:picLocks noChangeAspect="1"/>
          </p:cNvPicPr>
          <p:nvPr userDrawn="1"/>
        </p:nvPicPr>
        <p:blipFill>
          <a:blip r:embed="rId3"/>
          <a:stretch>
            <a:fillRect/>
          </a:stretch>
        </p:blipFill>
        <p:spPr>
          <a:xfrm>
            <a:off x="9995338" y="377553"/>
            <a:ext cx="2196662" cy="805443"/>
          </a:xfrm>
          <a:prstGeom prst="rect">
            <a:avLst/>
          </a:prstGeom>
        </p:spPr>
      </p:pic>
      <p:pic>
        <p:nvPicPr>
          <p:cNvPr id="10" name="Grafik 9">
            <a:extLst>
              <a:ext uri="{FF2B5EF4-FFF2-40B4-BE49-F238E27FC236}">
                <a16:creationId xmlns:a16="http://schemas.microsoft.com/office/drawing/2014/main" id="{1D938728-D108-CE9F-5438-058B6D3DC69D}"/>
              </a:ext>
            </a:extLst>
          </p:cNvPr>
          <p:cNvPicPr>
            <a:picLocks noChangeAspect="1"/>
          </p:cNvPicPr>
          <p:nvPr userDrawn="1"/>
        </p:nvPicPr>
        <p:blipFill>
          <a:blip r:embed="rId4"/>
          <a:stretch>
            <a:fillRect/>
          </a:stretch>
        </p:blipFill>
        <p:spPr>
          <a:xfrm>
            <a:off x="0" y="0"/>
            <a:ext cx="2984500" cy="2387600"/>
          </a:xfrm>
          <a:prstGeom prst="rect">
            <a:avLst/>
          </a:prstGeom>
        </p:spPr>
      </p:pic>
      <p:pic>
        <p:nvPicPr>
          <p:cNvPr id="12" name="Grafik 11">
            <a:extLst>
              <a:ext uri="{FF2B5EF4-FFF2-40B4-BE49-F238E27FC236}">
                <a16:creationId xmlns:a16="http://schemas.microsoft.com/office/drawing/2014/main" id="{FC0073B2-BC9C-6075-7874-E1F7D23CD3A6}"/>
              </a:ext>
            </a:extLst>
          </p:cNvPr>
          <p:cNvPicPr>
            <a:picLocks noChangeAspect="1"/>
          </p:cNvPicPr>
          <p:nvPr userDrawn="1"/>
        </p:nvPicPr>
        <p:blipFill rotWithShape="1">
          <a:blip r:embed="rId5"/>
          <a:srcRect l="1" r="320"/>
          <a:stretch/>
        </p:blipFill>
        <p:spPr>
          <a:xfrm>
            <a:off x="5676459" y="1437946"/>
            <a:ext cx="6515539" cy="3048000"/>
          </a:xfrm>
          <a:prstGeom prst="rect">
            <a:avLst/>
          </a:prstGeom>
        </p:spPr>
      </p:pic>
      <p:pic>
        <p:nvPicPr>
          <p:cNvPr id="16" name="Grafik 15" descr="Ein Bild, das Platz enthält.&#10;&#10;Automatisch generierte Beschreibung">
            <a:extLst>
              <a:ext uri="{FF2B5EF4-FFF2-40B4-BE49-F238E27FC236}">
                <a16:creationId xmlns:a16="http://schemas.microsoft.com/office/drawing/2014/main" id="{D3E09946-E6F7-5FB5-8FC8-71C75305AF45}"/>
              </a:ext>
            </a:extLst>
          </p:cNvPr>
          <p:cNvPicPr>
            <a:picLocks noChangeAspect="1"/>
          </p:cNvPicPr>
          <p:nvPr userDrawn="1"/>
        </p:nvPicPr>
        <p:blipFill>
          <a:blip r:embed="rId6"/>
          <a:stretch>
            <a:fillRect/>
          </a:stretch>
        </p:blipFill>
        <p:spPr>
          <a:xfrm>
            <a:off x="-2" y="2387600"/>
            <a:ext cx="8763000" cy="34163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490504" y="2430162"/>
            <a:ext cx="6865886" cy="2009746"/>
          </a:xfrm>
        </p:spPr>
        <p:txBody>
          <a:bodyPr anchor="b"/>
          <a:lstStyle>
            <a:lvl1pPr algn="l">
              <a:defRPr sz="48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490504" y="4531983"/>
            <a:ext cx="6865886" cy="129216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18" name="Grafik 17" descr="Ein Bild, das Text, Vektorgrafiken enthält.&#10;&#10;Automatisch generierte Beschreibung">
            <a:extLst>
              <a:ext uri="{FF2B5EF4-FFF2-40B4-BE49-F238E27FC236}">
                <a16:creationId xmlns:a16="http://schemas.microsoft.com/office/drawing/2014/main" id="{5948F2FF-AA7A-BF8A-42B6-592AFA96C4AA}"/>
              </a:ext>
            </a:extLst>
          </p:cNvPr>
          <p:cNvPicPr>
            <a:picLocks noChangeAspect="1"/>
          </p:cNvPicPr>
          <p:nvPr userDrawn="1"/>
        </p:nvPicPr>
        <p:blipFill>
          <a:blip r:embed="rId7"/>
          <a:stretch>
            <a:fillRect/>
          </a:stretch>
        </p:blipFill>
        <p:spPr>
          <a:xfrm>
            <a:off x="7468758" y="2644860"/>
            <a:ext cx="4406900" cy="2616200"/>
          </a:xfrm>
          <a:prstGeom prst="rect">
            <a:avLst/>
          </a:prstGeom>
        </p:spPr>
      </p:pic>
    </p:spTree>
    <p:extLst>
      <p:ext uri="{BB962C8B-B14F-4D97-AF65-F5344CB8AC3E}">
        <p14:creationId xmlns:p14="http://schemas.microsoft.com/office/powerpoint/2010/main" val="2475246954"/>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8AAB-3F16-494D-B104-3A451F647EEF}"/>
              </a:ext>
            </a:extLst>
          </p:cNvPr>
          <p:cNvSpPr>
            <a:spLocks noGrp="1"/>
          </p:cNvSpPr>
          <p:nvPr>
            <p:ph type="title"/>
          </p:nvPr>
        </p:nvSpPr>
        <p:spPr>
          <a:xfrm>
            <a:off x="828000" y="467999"/>
            <a:ext cx="9046800" cy="871200"/>
          </a:xfrm>
        </p:spPr>
        <p:txBody>
          <a:bodyPr/>
          <a:lstStyle>
            <a:lvl1pPr>
              <a:defRPr>
                <a:solidFill>
                  <a:srgbClr val="008F32"/>
                </a:solidFill>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a:xfrm>
            <a:off x="827999" y="1706400"/>
            <a:ext cx="10976400" cy="415253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7999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829558" y="1706400"/>
            <a:ext cx="5098112" cy="401567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363376" y="1706400"/>
            <a:ext cx="5098112" cy="401567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5364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1450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pty (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30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647136"/>
      </p:ext>
    </p:extLst>
  </p:cSld>
  <p:clrMapOvr>
    <a:masterClrMapping/>
  </p:clrMapOvr>
  <p:extLst>
    <p:ext uri="{DCECCB84-F9BA-43D5-87BE-67443E8EF086}">
      <p15:sldGuideLst xmlns:p15="http://schemas.microsoft.com/office/powerpoint/2012/main">
        <p15:guide id="1" pos="6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g photo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16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04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6E9E0F0-9A83-E699-1619-0DB3211A2052}"/>
              </a:ext>
            </a:extLst>
          </p:cNvPr>
          <p:cNvSpPr/>
          <p:nvPr userDrawn="1"/>
        </p:nvSpPr>
        <p:spPr>
          <a:xfrm>
            <a:off x="0" y="5943599"/>
            <a:ext cx="12192000" cy="914400"/>
          </a:xfrm>
          <a:prstGeom prst="rect">
            <a:avLst/>
          </a:prstGeom>
          <a:solidFill>
            <a:srgbClr val="DB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descr="Ein Bild, das Text, Vektorgrafiken enthält.&#10;&#10;Automatisch generierte Beschreibung">
            <a:extLst>
              <a:ext uri="{FF2B5EF4-FFF2-40B4-BE49-F238E27FC236}">
                <a16:creationId xmlns:a16="http://schemas.microsoft.com/office/drawing/2014/main" id="{672B8880-844E-3DEC-E9BE-979160008CA8}"/>
              </a:ext>
            </a:extLst>
          </p:cNvPr>
          <p:cNvPicPr>
            <a:picLocks noChangeAspect="1"/>
          </p:cNvPicPr>
          <p:nvPr userDrawn="1"/>
        </p:nvPicPr>
        <p:blipFill>
          <a:blip r:embed="rId10"/>
          <a:stretch>
            <a:fillRect/>
          </a:stretch>
        </p:blipFill>
        <p:spPr>
          <a:xfrm>
            <a:off x="386043" y="5491151"/>
            <a:ext cx="1759789" cy="1044716"/>
          </a:xfrm>
          <a:prstGeom prst="rect">
            <a:avLst/>
          </a:prstGeom>
        </p:spPr>
      </p:pic>
      <p:sp>
        <p:nvSpPr>
          <p:cNvPr id="4" name="Rechteck 3">
            <a:extLst>
              <a:ext uri="{FF2B5EF4-FFF2-40B4-BE49-F238E27FC236}">
                <a16:creationId xmlns:a16="http://schemas.microsoft.com/office/drawing/2014/main" id="{2B3876C4-F625-96B4-3F74-147CDC965EB5}"/>
              </a:ext>
            </a:extLst>
          </p:cNvPr>
          <p:cNvSpPr/>
          <p:nvPr userDrawn="1"/>
        </p:nvSpPr>
        <p:spPr>
          <a:xfrm>
            <a:off x="0" y="-1"/>
            <a:ext cx="12192000" cy="467700"/>
          </a:xfrm>
          <a:prstGeom prst="rect">
            <a:avLst/>
          </a:prstGeom>
          <a:solidFill>
            <a:srgbClr val="DBE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77766A1-0820-8C4C-B37C-81745ABD7E3A}"/>
              </a:ext>
            </a:extLst>
          </p:cNvPr>
          <p:cNvSpPr>
            <a:spLocks noGrp="1"/>
          </p:cNvSpPr>
          <p:nvPr>
            <p:ph type="title"/>
          </p:nvPr>
        </p:nvSpPr>
        <p:spPr>
          <a:xfrm>
            <a:off x="829558" y="467699"/>
            <a:ext cx="8863353" cy="870907"/>
          </a:xfrm>
          <a:prstGeom prst="rect">
            <a:avLst/>
          </a:prstGeom>
        </p:spPr>
        <p:txBody>
          <a:bodyPr vert="horz" lIns="0" tIns="0" rIns="0" bIns="0" rtlCol="0" anchor="ctr"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F00D0FA8-B299-E049-B331-07FC9268D14D}"/>
              </a:ext>
            </a:extLst>
          </p:cNvPr>
          <p:cNvSpPr>
            <a:spLocks noGrp="1"/>
          </p:cNvSpPr>
          <p:nvPr>
            <p:ph type="body" idx="1"/>
          </p:nvPr>
        </p:nvSpPr>
        <p:spPr>
          <a:xfrm>
            <a:off x="829557" y="1706253"/>
            <a:ext cx="10976400" cy="4081806"/>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a:extLst>
              <a:ext uri="{FF2B5EF4-FFF2-40B4-BE49-F238E27FC236}">
                <a16:creationId xmlns:a16="http://schemas.microsoft.com/office/drawing/2014/main" id="{D5A03409-133F-D208-F9EE-A49CC4F10894}"/>
              </a:ext>
            </a:extLst>
          </p:cNvPr>
          <p:cNvPicPr>
            <a:picLocks noChangeAspect="1"/>
          </p:cNvPicPr>
          <p:nvPr userDrawn="1"/>
        </p:nvPicPr>
        <p:blipFill>
          <a:blip r:embed="rId11"/>
          <a:stretch>
            <a:fillRect/>
          </a:stretch>
        </p:blipFill>
        <p:spPr>
          <a:xfrm>
            <a:off x="0" y="467699"/>
            <a:ext cx="647700" cy="838200"/>
          </a:xfrm>
          <a:prstGeom prst="rect">
            <a:avLst/>
          </a:prstGeom>
        </p:spPr>
      </p:pic>
      <p:pic>
        <p:nvPicPr>
          <p:cNvPr id="10" name="Grafik 9">
            <a:extLst>
              <a:ext uri="{FF2B5EF4-FFF2-40B4-BE49-F238E27FC236}">
                <a16:creationId xmlns:a16="http://schemas.microsoft.com/office/drawing/2014/main" id="{9DF1B3FB-53DB-49B2-968C-66AA8C986010}"/>
              </a:ext>
            </a:extLst>
          </p:cNvPr>
          <p:cNvPicPr>
            <a:picLocks noChangeAspect="1"/>
          </p:cNvPicPr>
          <p:nvPr userDrawn="1"/>
        </p:nvPicPr>
        <p:blipFill>
          <a:blip r:embed="rId12"/>
          <a:stretch>
            <a:fillRect/>
          </a:stretch>
        </p:blipFill>
        <p:spPr>
          <a:xfrm>
            <a:off x="10299700" y="-1"/>
            <a:ext cx="1892300" cy="1587500"/>
          </a:xfrm>
          <a:prstGeom prst="rect">
            <a:avLst/>
          </a:prstGeom>
        </p:spPr>
      </p:pic>
      <p:pic>
        <p:nvPicPr>
          <p:cNvPr id="16" name="Grafik 15">
            <a:extLst>
              <a:ext uri="{FF2B5EF4-FFF2-40B4-BE49-F238E27FC236}">
                <a16:creationId xmlns:a16="http://schemas.microsoft.com/office/drawing/2014/main" id="{C64D410F-921A-1373-53B1-4AACA23C6078}"/>
              </a:ext>
            </a:extLst>
          </p:cNvPr>
          <p:cNvPicPr>
            <a:picLocks noChangeAspect="1"/>
          </p:cNvPicPr>
          <p:nvPr userDrawn="1"/>
        </p:nvPicPr>
        <p:blipFill>
          <a:blip r:embed="rId13"/>
          <a:stretch>
            <a:fillRect/>
          </a:stretch>
        </p:blipFill>
        <p:spPr>
          <a:xfrm>
            <a:off x="9995338" y="5933090"/>
            <a:ext cx="2196662" cy="924910"/>
          </a:xfrm>
          <a:prstGeom prst="rect">
            <a:avLst/>
          </a:prstGeom>
        </p:spPr>
      </p:pic>
    </p:spTree>
    <p:extLst>
      <p:ext uri="{BB962C8B-B14F-4D97-AF65-F5344CB8AC3E}">
        <p14:creationId xmlns:p14="http://schemas.microsoft.com/office/powerpoint/2010/main" val="16239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1" r:id="rId6"/>
    <p:sldLayoutId id="2147483658" r:id="rId7"/>
    <p:sldLayoutId id="2147483656" r:id="rId8"/>
  </p:sldLayoutIdLst>
  <p:hf hdr="0" ftr="0" dt="0"/>
  <p:txStyles>
    <p:titleStyle>
      <a:lvl1pPr algn="l" defTabSz="914400" rtl="0" eaLnBrk="1" latinLnBrk="0" hangingPunct="1">
        <a:lnSpc>
          <a:spcPct val="90000"/>
        </a:lnSpc>
        <a:spcBef>
          <a:spcPct val="0"/>
        </a:spcBef>
        <a:buNone/>
        <a:defRPr sz="3200" b="1" kern="1200">
          <a:solidFill>
            <a:srgbClr val="008F32"/>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BB41D"/>
        </a:buClr>
        <a:buFont typeface="Systemschrift Normal"/>
        <a:buChar char="‣"/>
        <a:defRPr sz="2400" kern="1200">
          <a:solidFill>
            <a:schemeClr val="tx1"/>
          </a:solidFill>
          <a:latin typeface="+mn-lt"/>
          <a:ea typeface="+mn-ea"/>
          <a:cs typeface="+mn-cs"/>
        </a:defRPr>
      </a:lvl1pPr>
      <a:lvl2pPr marL="453600" indent="-228600" algn="l" defTabSz="914400" rtl="0" eaLnBrk="1" latinLnBrk="0" hangingPunct="1">
        <a:lnSpc>
          <a:spcPct val="90000"/>
        </a:lnSpc>
        <a:spcBef>
          <a:spcPts val="500"/>
        </a:spcBef>
        <a:buClr>
          <a:srgbClr val="6BB41D"/>
        </a:buClr>
        <a:buFont typeface="Systemschrift Normal"/>
        <a:buChar char="‣"/>
        <a:defRPr sz="2000" kern="1200">
          <a:solidFill>
            <a:schemeClr val="tx1"/>
          </a:solidFill>
          <a:latin typeface="+mn-lt"/>
          <a:ea typeface="+mn-ea"/>
          <a:cs typeface="+mn-cs"/>
        </a:defRPr>
      </a:lvl2pPr>
      <a:lvl3pPr marL="684000" indent="-228600" algn="l" defTabSz="914400" rtl="0" eaLnBrk="1" latinLnBrk="0" hangingPunct="1">
        <a:lnSpc>
          <a:spcPct val="90000"/>
        </a:lnSpc>
        <a:spcBef>
          <a:spcPts val="500"/>
        </a:spcBef>
        <a:buClr>
          <a:srgbClr val="6BB41D"/>
        </a:buClr>
        <a:buFont typeface="Systemschrift Normal"/>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6BB41D"/>
        </a:buClr>
        <a:buFont typeface="Systemschrift Normal"/>
        <a:buChar char="‣"/>
        <a:defRPr sz="2000" kern="1200">
          <a:solidFill>
            <a:schemeClr val="tx1"/>
          </a:solidFill>
          <a:latin typeface="+mn-lt"/>
          <a:ea typeface="+mn-ea"/>
          <a:cs typeface="+mn-cs"/>
        </a:defRPr>
      </a:lvl4pPr>
      <a:lvl5pPr marL="1137600" indent="-228600" algn="l" defTabSz="914400" rtl="0" eaLnBrk="1" latinLnBrk="0" hangingPunct="1">
        <a:lnSpc>
          <a:spcPct val="90000"/>
        </a:lnSpc>
        <a:spcBef>
          <a:spcPts val="500"/>
        </a:spcBef>
        <a:buClr>
          <a:srgbClr val="6BB41D"/>
        </a:buClr>
        <a:buFont typeface="Systemschrift Norm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4" userDrawn="1">
          <p15:clr>
            <a:srgbClr val="F26B43"/>
          </p15:clr>
        </p15:guide>
        <p15:guide id="2" orient="horz" pos="1162" userDrawn="1">
          <p15:clr>
            <a:srgbClr val="F26B43"/>
          </p15:clr>
        </p15:guide>
        <p15:guide id="3" pos="7157" userDrawn="1">
          <p15:clr>
            <a:srgbClr val="F26B43"/>
          </p15:clr>
        </p15:guide>
        <p15:guide id="4" orient="horz" pos="3935" userDrawn="1">
          <p15:clr>
            <a:srgbClr val="F26B43"/>
          </p15:clr>
        </p15:guide>
        <p15:guide id="5" orient="horz" pos="980" userDrawn="1">
          <p15:clr>
            <a:srgbClr val="F26B43"/>
          </p15:clr>
        </p15:guide>
        <p15:guide id="6" pos="74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holar.google.com/scholar_lookup?author=S.+Wang&amp;author=F.+Taraballi&amp;author=L.+P.+Tan&amp;author=K.+W.+Ng+&amp;publication_year=2012&amp;title=Human+keratin+hydrogels+support+fibroblast+attachment+and+proliferation+in+vitro&amp;journal=Cell+Tissue+Res.&amp;volume=347&amp;pages=795-802" TargetMode="External"/><Relationship Id="rId3" Type="http://schemas.openxmlformats.org/officeDocument/2006/relationships/hyperlink" Target="https://www.frontiersin.org/articles/10.3389/fbioe.2018.00137/full#B148" TargetMode="External"/><Relationship Id="rId7" Type="http://schemas.openxmlformats.org/officeDocument/2006/relationships/hyperlink" Target="https://doi.org/10.1007/s00441-011-1295-2" TargetMode="External"/><Relationship Id="rId2" Type="http://schemas.openxmlformats.org/officeDocument/2006/relationships/hyperlink" Target="https://www.frontiersin.org/articles/10.3389/fbioe.2018.00137/full#B102" TargetMode="External"/><Relationship Id="rId1" Type="http://schemas.openxmlformats.org/officeDocument/2006/relationships/slideLayout" Target="../slideLayouts/slideLayout2.xml"/><Relationship Id="rId6" Type="http://schemas.openxmlformats.org/officeDocument/2006/relationships/hyperlink" Target="http://www.ncbi.nlm.nih.gov/sites/entrez?Db=pubmed&amp;Cmd=ShowDetailView&amp;TermToSearch=22287039" TargetMode="External"/><Relationship Id="rId5" Type="http://schemas.openxmlformats.org/officeDocument/2006/relationships/hyperlink" Target="http://scholar.google.com/scholar_lookup?author=S.+Reichl+&amp;publication_year=2009&amp;title=Biomaterials+films+based+on+human+hair+keratin+as+substrates+for+cell+culture+and+tissue+engineering&amp;journal=Biomaterials&amp;volume=30&amp;pages=6854-6866" TargetMode="External"/><Relationship Id="rId4" Type="http://schemas.openxmlformats.org/officeDocument/2006/relationships/hyperlink" Target="https://doi.org/10.1016/j.biomaterials.2009.08.05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5UJLCJkH3d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F6817-FE2A-AA41-81FE-29A994FBAEBB}"/>
              </a:ext>
            </a:extLst>
          </p:cNvPr>
          <p:cNvSpPr>
            <a:spLocks noGrp="1"/>
          </p:cNvSpPr>
          <p:nvPr>
            <p:ph type="ctrTitle"/>
          </p:nvPr>
        </p:nvSpPr>
        <p:spPr>
          <a:xfrm>
            <a:off x="490504" y="2394409"/>
            <a:ext cx="6865886" cy="3403076"/>
          </a:xfrm>
        </p:spPr>
        <p:txBody>
          <a:bodyPr anchor="ctr" anchorCtr="0"/>
          <a:lstStyle/>
          <a:p>
            <a:r>
              <a:rPr lang="de-DE" dirty="0"/>
              <a:t>Keratin </a:t>
            </a:r>
            <a:r>
              <a:rPr lang="de-DE" dirty="0" err="1"/>
              <a:t>extraction</a:t>
            </a:r>
            <a:endParaRPr lang="de-DE" sz="2400" b="0" dirty="0"/>
          </a:p>
        </p:txBody>
      </p:sp>
      <p:sp>
        <p:nvSpPr>
          <p:cNvPr id="3" name="Untertitel 2">
            <a:extLst>
              <a:ext uri="{FF2B5EF4-FFF2-40B4-BE49-F238E27FC236}">
                <a16:creationId xmlns:a16="http://schemas.microsoft.com/office/drawing/2014/main" id="{19A6844F-09A8-184E-9152-2C75C1004AAD}"/>
              </a:ext>
            </a:extLst>
          </p:cNvPr>
          <p:cNvSpPr>
            <a:spLocks noGrp="1"/>
          </p:cNvSpPr>
          <p:nvPr>
            <p:ph type="subTitle" idx="1"/>
          </p:nvPr>
        </p:nvSpPr>
        <p:spPr>
          <a:xfrm>
            <a:off x="4242371" y="5917223"/>
            <a:ext cx="7548575" cy="772208"/>
          </a:xfrm>
        </p:spPr>
        <p:txBody>
          <a:bodyPr/>
          <a:lstStyle/>
          <a:p>
            <a:pPr algn="r"/>
            <a:r>
              <a:rPr lang="de-DE" b="1" dirty="0"/>
              <a:t>The 3 </a:t>
            </a:r>
            <a:r>
              <a:rPr lang="de-DE" b="1" dirty="0" err="1"/>
              <a:t>Rs</a:t>
            </a:r>
            <a:r>
              <a:rPr lang="de-DE" b="1" dirty="0"/>
              <a:t> and </a:t>
            </a:r>
            <a:r>
              <a:rPr lang="de-DE" b="1" dirty="0" err="1"/>
              <a:t>the</a:t>
            </a:r>
            <a:r>
              <a:rPr lang="de-DE" b="1" dirty="0"/>
              <a:t> Products </a:t>
            </a:r>
            <a:r>
              <a:rPr lang="de-DE" b="1" dirty="0" err="1"/>
              <a:t>of</a:t>
            </a:r>
            <a:r>
              <a:rPr lang="de-DE" b="1" dirty="0"/>
              <a:t> </a:t>
            </a:r>
            <a:r>
              <a:rPr lang="de-DE" b="1" dirty="0" err="1"/>
              <a:t>the</a:t>
            </a:r>
            <a:r>
              <a:rPr lang="de-DE" b="1" dirty="0"/>
              <a:t> Future</a:t>
            </a:r>
            <a:endParaRPr lang="de-DE" dirty="0"/>
          </a:p>
        </p:txBody>
      </p:sp>
    </p:spTree>
    <p:extLst>
      <p:ext uri="{BB962C8B-B14F-4D97-AF65-F5344CB8AC3E}">
        <p14:creationId xmlns:p14="http://schemas.microsoft.com/office/powerpoint/2010/main" val="123325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E4D1E-5F9B-82E5-CA90-F132B3211E66}"/>
              </a:ext>
            </a:extLst>
          </p:cNvPr>
          <p:cNvSpPr>
            <a:spLocks noGrp="1"/>
          </p:cNvSpPr>
          <p:nvPr>
            <p:ph type="title"/>
          </p:nvPr>
        </p:nvSpPr>
        <p:spPr/>
        <p:txBody>
          <a:bodyPr/>
          <a:lstStyle/>
          <a:p>
            <a:r>
              <a:rPr lang="en-US" dirty="0"/>
              <a:t>Method for keratin flocculation</a:t>
            </a:r>
            <a:endParaRPr lang="de-DE" dirty="0"/>
          </a:p>
        </p:txBody>
      </p:sp>
      <p:sp>
        <p:nvSpPr>
          <p:cNvPr id="3" name="Inhaltsplatzhalter 2">
            <a:extLst>
              <a:ext uri="{FF2B5EF4-FFF2-40B4-BE49-F238E27FC236}">
                <a16:creationId xmlns:a16="http://schemas.microsoft.com/office/drawing/2014/main" id="{CFD16976-838D-F6A2-F197-A4066A4EB011}"/>
              </a:ext>
            </a:extLst>
          </p:cNvPr>
          <p:cNvSpPr>
            <a:spLocks noGrp="1"/>
          </p:cNvSpPr>
          <p:nvPr>
            <p:ph idx="1"/>
          </p:nvPr>
        </p:nvSpPr>
        <p:spPr/>
        <p:txBody>
          <a:bodyPr/>
          <a:lstStyle/>
          <a:p>
            <a:r>
              <a:rPr lang="en-GB" dirty="0"/>
              <a:t>Wear protective gloves and goggles.</a:t>
            </a:r>
          </a:p>
          <a:p>
            <a:r>
              <a:rPr lang="en-GB" dirty="0"/>
              <a:t>Strain the lemon juice.</a:t>
            </a:r>
          </a:p>
          <a:p>
            <a:r>
              <a:rPr lang="en-GB" dirty="0"/>
              <a:t>Take five tubes, mark them and add about 10 mL of different solutions in each one: ethanol, acetone, citric acid, vinegar, lemon juice.</a:t>
            </a:r>
          </a:p>
          <a:p>
            <a:r>
              <a:rPr lang="en-GB" dirty="0"/>
              <a:t>Add about 1-2 mL of the extraction solution drop by drop to each tube and complete the table below with your observations.</a:t>
            </a:r>
          </a:p>
          <a:p>
            <a:r>
              <a:rPr lang="en-GB" dirty="0"/>
              <a:t>Pour the contents of each tube into a petri dish and let it evaporate until it is completely dry.</a:t>
            </a:r>
          </a:p>
          <a:p>
            <a:r>
              <a:rPr lang="en-GB" dirty="0"/>
              <a:t>Observe against a dark background and report your results in a table.</a:t>
            </a:r>
          </a:p>
        </p:txBody>
      </p:sp>
    </p:spTree>
    <p:extLst>
      <p:ext uri="{BB962C8B-B14F-4D97-AF65-F5344CB8AC3E}">
        <p14:creationId xmlns:p14="http://schemas.microsoft.com/office/powerpoint/2010/main" val="339855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B02D0-9D39-239C-94DE-6F00AED1CAD9}"/>
              </a:ext>
            </a:extLst>
          </p:cNvPr>
          <p:cNvSpPr>
            <a:spLocks noGrp="1"/>
          </p:cNvSpPr>
          <p:nvPr>
            <p:ph type="title"/>
          </p:nvPr>
        </p:nvSpPr>
        <p:spPr/>
        <p:txBody>
          <a:bodyPr/>
          <a:lstStyle/>
          <a:p>
            <a:r>
              <a:rPr lang="en-US" dirty="0"/>
              <a:t>Method for keratin flocculation</a:t>
            </a:r>
            <a:endParaRPr lang="de-DE" dirty="0"/>
          </a:p>
        </p:txBody>
      </p:sp>
      <p:pic>
        <p:nvPicPr>
          <p:cNvPr id="4" name="Google Shape;151;p23">
            <a:extLst>
              <a:ext uri="{FF2B5EF4-FFF2-40B4-BE49-F238E27FC236}">
                <a16:creationId xmlns:a16="http://schemas.microsoft.com/office/drawing/2014/main" id="{7FCA6956-28CD-2598-283C-2F138E2344A3}"/>
              </a:ext>
            </a:extLst>
          </p:cNvPr>
          <p:cNvPicPr preferRelativeResize="0">
            <a:picLocks noChangeAspect="1"/>
          </p:cNvPicPr>
          <p:nvPr/>
        </p:nvPicPr>
        <p:blipFill rotWithShape="1">
          <a:blip r:embed="rId2">
            <a:alphaModFix/>
          </a:blip>
          <a:srcRect l="13877" t="3100" r="11832" b="305"/>
          <a:stretch/>
        </p:blipFill>
        <p:spPr>
          <a:xfrm>
            <a:off x="829557" y="2226785"/>
            <a:ext cx="2634497" cy="2465940"/>
          </a:xfrm>
          <a:prstGeom prst="rect">
            <a:avLst/>
          </a:prstGeom>
          <a:noFill/>
          <a:ln>
            <a:noFill/>
          </a:ln>
          <a:effectLst/>
        </p:spPr>
      </p:pic>
      <p:pic>
        <p:nvPicPr>
          <p:cNvPr id="6" name="Google Shape;143;p23">
            <a:extLst>
              <a:ext uri="{FF2B5EF4-FFF2-40B4-BE49-F238E27FC236}">
                <a16:creationId xmlns:a16="http://schemas.microsoft.com/office/drawing/2014/main" id="{F6B029DF-66DE-A214-E3A1-EC9BDCA00543}"/>
              </a:ext>
            </a:extLst>
          </p:cNvPr>
          <p:cNvPicPr preferRelativeResize="0">
            <a:picLocks noChangeAspect="1"/>
          </p:cNvPicPr>
          <p:nvPr/>
        </p:nvPicPr>
        <p:blipFill rotWithShape="1">
          <a:blip r:embed="rId3">
            <a:alphaModFix/>
          </a:blip>
          <a:srcRect l="31542" r="16710" b="14121"/>
          <a:stretch/>
        </p:blipFill>
        <p:spPr>
          <a:xfrm>
            <a:off x="6796340" y="2207269"/>
            <a:ext cx="1981201" cy="2465939"/>
          </a:xfrm>
          <a:prstGeom prst="rect">
            <a:avLst/>
          </a:prstGeom>
          <a:noFill/>
          <a:ln>
            <a:noFill/>
          </a:ln>
          <a:effectLst/>
        </p:spPr>
      </p:pic>
      <p:pic>
        <p:nvPicPr>
          <p:cNvPr id="8" name="Google Shape;144;p23">
            <a:extLst>
              <a:ext uri="{FF2B5EF4-FFF2-40B4-BE49-F238E27FC236}">
                <a16:creationId xmlns:a16="http://schemas.microsoft.com/office/drawing/2014/main" id="{223F1951-CDA4-B993-CECF-61892C44C20D}"/>
              </a:ext>
            </a:extLst>
          </p:cNvPr>
          <p:cNvPicPr preferRelativeResize="0">
            <a:picLocks noChangeAspect="1"/>
          </p:cNvPicPr>
          <p:nvPr/>
        </p:nvPicPr>
        <p:blipFill rotWithShape="1">
          <a:blip r:embed="rId4">
            <a:alphaModFix/>
          </a:blip>
          <a:srcRect l="21100" r="21868" b="14121"/>
          <a:stretch/>
        </p:blipFill>
        <p:spPr>
          <a:xfrm>
            <a:off x="3976712" y="2226785"/>
            <a:ext cx="2306970" cy="2446423"/>
          </a:xfrm>
          <a:prstGeom prst="rect">
            <a:avLst/>
          </a:prstGeom>
          <a:noFill/>
          <a:ln>
            <a:noFill/>
          </a:ln>
          <a:effectLst/>
        </p:spPr>
      </p:pic>
      <p:pic>
        <p:nvPicPr>
          <p:cNvPr id="10" name="Google Shape;145;p23">
            <a:extLst>
              <a:ext uri="{FF2B5EF4-FFF2-40B4-BE49-F238E27FC236}">
                <a16:creationId xmlns:a16="http://schemas.microsoft.com/office/drawing/2014/main" id="{7D16CA0B-4CB0-0F14-91B4-24C3F327D41F}"/>
              </a:ext>
            </a:extLst>
          </p:cNvPr>
          <p:cNvPicPr preferRelativeResize="0">
            <a:picLocks noChangeAspect="1"/>
          </p:cNvPicPr>
          <p:nvPr/>
        </p:nvPicPr>
        <p:blipFill>
          <a:blip r:embed="rId5">
            <a:alphaModFix/>
          </a:blip>
          <a:stretch>
            <a:fillRect/>
          </a:stretch>
        </p:blipFill>
        <p:spPr>
          <a:xfrm>
            <a:off x="9290199" y="2217026"/>
            <a:ext cx="1981201" cy="2446424"/>
          </a:xfrm>
          <a:prstGeom prst="rect">
            <a:avLst/>
          </a:prstGeom>
          <a:noFill/>
          <a:ln>
            <a:noFill/>
          </a:ln>
          <a:effectLst/>
        </p:spPr>
      </p:pic>
      <p:sp>
        <p:nvSpPr>
          <p:cNvPr id="11" name="Textfeld 10">
            <a:extLst>
              <a:ext uri="{FF2B5EF4-FFF2-40B4-BE49-F238E27FC236}">
                <a16:creationId xmlns:a16="http://schemas.microsoft.com/office/drawing/2014/main" id="{E3DB7313-FCDE-DEC5-FA5C-C64011A16DB8}"/>
              </a:ext>
            </a:extLst>
          </p:cNvPr>
          <p:cNvSpPr txBox="1"/>
          <p:nvPr/>
        </p:nvSpPr>
        <p:spPr>
          <a:xfrm>
            <a:off x="2448649" y="4294118"/>
            <a:ext cx="975831" cy="369332"/>
          </a:xfrm>
          <a:prstGeom prst="rect">
            <a:avLst/>
          </a:prstGeom>
          <a:solidFill>
            <a:schemeClr val="bg2"/>
          </a:solidFill>
        </p:spPr>
        <p:txBody>
          <a:bodyPr wrap="square" rtlCol="0">
            <a:spAutoFit/>
          </a:bodyPr>
          <a:lstStyle/>
          <a:p>
            <a:r>
              <a:rPr lang="en-US" b="1" dirty="0"/>
              <a:t>acetone</a:t>
            </a:r>
            <a:endParaRPr lang="de-DE" b="1" dirty="0"/>
          </a:p>
        </p:txBody>
      </p:sp>
      <p:sp>
        <p:nvSpPr>
          <p:cNvPr id="13" name="Textfeld 12">
            <a:extLst>
              <a:ext uri="{FF2B5EF4-FFF2-40B4-BE49-F238E27FC236}">
                <a16:creationId xmlns:a16="http://schemas.microsoft.com/office/drawing/2014/main" id="{5926B95E-4658-5B83-5FE5-BBEF1AF7BB92}"/>
              </a:ext>
            </a:extLst>
          </p:cNvPr>
          <p:cNvSpPr txBox="1"/>
          <p:nvPr/>
        </p:nvSpPr>
        <p:spPr>
          <a:xfrm>
            <a:off x="4773318" y="4258491"/>
            <a:ext cx="975831" cy="369332"/>
          </a:xfrm>
          <a:prstGeom prst="rect">
            <a:avLst/>
          </a:prstGeom>
          <a:solidFill>
            <a:schemeClr val="bg2"/>
          </a:solidFill>
        </p:spPr>
        <p:txBody>
          <a:bodyPr wrap="square" rtlCol="0">
            <a:spAutoFit/>
          </a:bodyPr>
          <a:lstStyle/>
          <a:p>
            <a:r>
              <a:rPr lang="en-US" b="1" dirty="0"/>
              <a:t>alcohol</a:t>
            </a:r>
            <a:endParaRPr lang="de-DE" b="1" dirty="0"/>
          </a:p>
        </p:txBody>
      </p:sp>
      <p:sp>
        <p:nvSpPr>
          <p:cNvPr id="15" name="Textfeld 14">
            <a:extLst>
              <a:ext uri="{FF2B5EF4-FFF2-40B4-BE49-F238E27FC236}">
                <a16:creationId xmlns:a16="http://schemas.microsoft.com/office/drawing/2014/main" id="{156201A5-8EED-1166-D377-590A47C57314}"/>
              </a:ext>
            </a:extLst>
          </p:cNvPr>
          <p:cNvSpPr txBox="1"/>
          <p:nvPr/>
        </p:nvSpPr>
        <p:spPr>
          <a:xfrm>
            <a:off x="7299024" y="4258491"/>
            <a:ext cx="975831" cy="369332"/>
          </a:xfrm>
          <a:prstGeom prst="rect">
            <a:avLst/>
          </a:prstGeom>
          <a:solidFill>
            <a:schemeClr val="bg2"/>
          </a:solidFill>
        </p:spPr>
        <p:txBody>
          <a:bodyPr wrap="square" rtlCol="0">
            <a:spAutoFit/>
          </a:bodyPr>
          <a:lstStyle/>
          <a:p>
            <a:r>
              <a:rPr lang="en-US" b="1" dirty="0"/>
              <a:t>vinegar</a:t>
            </a:r>
            <a:endParaRPr lang="de-DE" b="1" dirty="0"/>
          </a:p>
        </p:txBody>
      </p:sp>
      <p:sp>
        <p:nvSpPr>
          <p:cNvPr id="17" name="Textfeld 16">
            <a:extLst>
              <a:ext uri="{FF2B5EF4-FFF2-40B4-BE49-F238E27FC236}">
                <a16:creationId xmlns:a16="http://schemas.microsoft.com/office/drawing/2014/main" id="{29AAFAD7-C35B-344D-6AAB-E31A017E5222}"/>
              </a:ext>
            </a:extLst>
          </p:cNvPr>
          <p:cNvSpPr txBox="1"/>
          <p:nvPr/>
        </p:nvSpPr>
        <p:spPr>
          <a:xfrm>
            <a:off x="9891346" y="4258491"/>
            <a:ext cx="975831" cy="369332"/>
          </a:xfrm>
          <a:prstGeom prst="rect">
            <a:avLst/>
          </a:prstGeom>
          <a:solidFill>
            <a:schemeClr val="bg2"/>
          </a:solidFill>
        </p:spPr>
        <p:txBody>
          <a:bodyPr wrap="square" rtlCol="0">
            <a:spAutoFit/>
          </a:bodyPr>
          <a:lstStyle/>
          <a:p>
            <a:r>
              <a:rPr lang="en-US" b="1" dirty="0"/>
              <a:t>lemon</a:t>
            </a:r>
            <a:endParaRPr lang="de-DE" b="1" dirty="0"/>
          </a:p>
        </p:txBody>
      </p:sp>
    </p:spTree>
    <p:extLst>
      <p:ext uri="{BB962C8B-B14F-4D97-AF65-F5344CB8AC3E}">
        <p14:creationId xmlns:p14="http://schemas.microsoft.com/office/powerpoint/2010/main" val="178834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7D801-8EFF-1A06-BB61-848E0180172C}"/>
              </a:ext>
            </a:extLst>
          </p:cNvPr>
          <p:cNvSpPr>
            <a:spLocks noGrp="1"/>
          </p:cNvSpPr>
          <p:nvPr>
            <p:ph type="title"/>
          </p:nvPr>
        </p:nvSpPr>
        <p:spPr/>
        <p:txBody>
          <a:bodyPr/>
          <a:lstStyle/>
          <a:p>
            <a:r>
              <a:rPr lang="en-US" dirty="0"/>
              <a:t>Results of keratin flocculation</a:t>
            </a:r>
            <a:endParaRPr lang="de-DE" dirty="0"/>
          </a:p>
        </p:txBody>
      </p:sp>
      <p:graphicFrame>
        <p:nvGraphicFramePr>
          <p:cNvPr id="4" name="Tabelle 4">
            <a:extLst>
              <a:ext uri="{FF2B5EF4-FFF2-40B4-BE49-F238E27FC236}">
                <a16:creationId xmlns:a16="http://schemas.microsoft.com/office/drawing/2014/main" id="{447EA387-1C6C-10B6-C54F-E538728DE9CF}"/>
              </a:ext>
            </a:extLst>
          </p:cNvPr>
          <p:cNvGraphicFramePr>
            <a:graphicFrameLocks noGrp="1"/>
          </p:cNvGraphicFramePr>
          <p:nvPr>
            <p:ph idx="1"/>
            <p:extLst>
              <p:ext uri="{D42A27DB-BD31-4B8C-83A1-F6EECF244321}">
                <p14:modId xmlns:p14="http://schemas.microsoft.com/office/powerpoint/2010/main" val="402580176"/>
              </p:ext>
            </p:extLst>
          </p:nvPr>
        </p:nvGraphicFramePr>
        <p:xfrm>
          <a:off x="828675" y="1706562"/>
          <a:ext cx="10975976" cy="3771045"/>
        </p:xfrm>
        <a:graphic>
          <a:graphicData uri="http://schemas.openxmlformats.org/drawingml/2006/table">
            <a:tbl>
              <a:tblPr firstRow="1" bandRow="1">
                <a:tableStyleId>{2D5ABB26-0587-4C30-8999-92F81FD0307C}</a:tableStyleId>
              </a:tblPr>
              <a:tblGrid>
                <a:gridCol w="2743994">
                  <a:extLst>
                    <a:ext uri="{9D8B030D-6E8A-4147-A177-3AD203B41FA5}">
                      <a16:colId xmlns:a16="http://schemas.microsoft.com/office/drawing/2014/main" val="2271690212"/>
                    </a:ext>
                  </a:extLst>
                </a:gridCol>
                <a:gridCol w="2743994">
                  <a:extLst>
                    <a:ext uri="{9D8B030D-6E8A-4147-A177-3AD203B41FA5}">
                      <a16:colId xmlns:a16="http://schemas.microsoft.com/office/drawing/2014/main" val="1297243238"/>
                    </a:ext>
                  </a:extLst>
                </a:gridCol>
                <a:gridCol w="2743994">
                  <a:extLst>
                    <a:ext uri="{9D8B030D-6E8A-4147-A177-3AD203B41FA5}">
                      <a16:colId xmlns:a16="http://schemas.microsoft.com/office/drawing/2014/main" val="2168726380"/>
                    </a:ext>
                  </a:extLst>
                </a:gridCol>
                <a:gridCol w="2743994">
                  <a:extLst>
                    <a:ext uri="{9D8B030D-6E8A-4147-A177-3AD203B41FA5}">
                      <a16:colId xmlns:a16="http://schemas.microsoft.com/office/drawing/2014/main" val="81368190"/>
                    </a:ext>
                  </a:extLst>
                </a:gridCol>
              </a:tblGrid>
              <a:tr h="754209">
                <a:tc>
                  <a:txBody>
                    <a:bodyPr/>
                    <a:lstStyle/>
                    <a:p>
                      <a:pPr algn="ctr"/>
                      <a:r>
                        <a:rPr lang="en-US" sz="2400" b="1" dirty="0"/>
                        <a:t>Acetone</a:t>
                      </a:r>
                      <a:endParaRPr lang="de-DE"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Vinegar</a:t>
                      </a:r>
                      <a:endParaRPr lang="de-DE"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Alcohol</a:t>
                      </a:r>
                      <a:endParaRPr lang="de-DE"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en-US" sz="2400" b="1" dirty="0"/>
                        <a:t>Lemon juice</a:t>
                      </a:r>
                      <a:endParaRPr lang="de-DE"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972640492"/>
                  </a:ext>
                </a:extLst>
              </a:tr>
              <a:tr h="3016836">
                <a:tc>
                  <a:txBody>
                    <a:bodyPr/>
                    <a:lstStyle/>
                    <a:p>
                      <a:pPr marL="285750" indent="-285750">
                        <a:buFont typeface="Arial" panose="020B0604020202020204" pitchFamily="34" charset="0"/>
                        <a:buChar char="•"/>
                      </a:pPr>
                      <a:r>
                        <a:rPr lang="en-US" sz="2400" dirty="0"/>
                        <a:t>the solution becomes cloudy</a:t>
                      </a:r>
                    </a:p>
                    <a:p>
                      <a:pPr marL="285750" indent="-285750">
                        <a:buFont typeface="Arial" panose="020B0604020202020204" pitchFamily="34" charset="0"/>
                        <a:buChar char="•"/>
                      </a:pPr>
                      <a:r>
                        <a:rPr lang="en-US" sz="2400" dirty="0"/>
                        <a:t>the protein settles on the bottom of the tube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285750" indent="-285750">
                        <a:buFont typeface="Arial" panose="020B0604020202020204" pitchFamily="34" charset="0"/>
                        <a:buChar char="•"/>
                      </a:pPr>
                      <a:r>
                        <a:rPr lang="en-US" sz="2400" dirty="0"/>
                        <a:t>The solution becomes cloudy</a:t>
                      </a:r>
                    </a:p>
                    <a:p>
                      <a:pPr marL="285750" indent="-285750">
                        <a:buFont typeface="Arial" panose="020B0604020202020204" pitchFamily="34" charset="0"/>
                        <a:buChar char="•"/>
                      </a:pPr>
                      <a:r>
                        <a:rPr lang="en-US" sz="2400" dirty="0"/>
                        <a:t>the protein settles on the bottom of the tube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the solution becomes cloudy</a:t>
                      </a:r>
                    </a:p>
                    <a:p>
                      <a:pPr marL="285750" indent="-285750">
                        <a:buFont typeface="Arial" panose="020B0604020202020204" pitchFamily="34" charset="0"/>
                        <a:buChar char="•"/>
                      </a:pPr>
                      <a:r>
                        <a:rPr lang="en-US" sz="2400" dirty="0"/>
                        <a:t>the filaments initially remain in suspension and then settle on the bottom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285750" indent="-285750">
                        <a:buFont typeface="Arial" panose="020B0604020202020204" pitchFamily="34" charset="0"/>
                        <a:buChar char="•"/>
                      </a:pPr>
                      <a:r>
                        <a:rPr lang="en-US" sz="2400" dirty="0"/>
                        <a:t>the lemon juice does not allow the vision of flocculation</a:t>
                      </a:r>
                    </a:p>
                    <a:p>
                      <a:pPr marL="285750" indent="-285750">
                        <a:buFont typeface="Arial" panose="020B0604020202020204" pitchFamily="34" charset="0"/>
                        <a:buChar char="•"/>
                      </a:pPr>
                      <a:r>
                        <a:rPr lang="en-US" sz="2400" dirty="0"/>
                        <a:t>you can observe stratifications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532832017"/>
                  </a:ext>
                </a:extLst>
              </a:tr>
            </a:tbl>
          </a:graphicData>
        </a:graphic>
      </p:graphicFrame>
    </p:spTree>
    <p:extLst>
      <p:ext uri="{BB962C8B-B14F-4D97-AF65-F5344CB8AC3E}">
        <p14:creationId xmlns:p14="http://schemas.microsoft.com/office/powerpoint/2010/main" val="171045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B13A0-5711-98F6-92A2-CEA61E253D5E}"/>
              </a:ext>
            </a:extLst>
          </p:cNvPr>
          <p:cNvSpPr>
            <a:spLocks noGrp="1"/>
          </p:cNvSpPr>
          <p:nvPr>
            <p:ph type="title"/>
          </p:nvPr>
        </p:nvSpPr>
        <p:spPr/>
        <p:txBody>
          <a:bodyPr/>
          <a:lstStyle/>
          <a:p>
            <a:r>
              <a:rPr lang="en-US" dirty="0"/>
              <a:t>Introduction</a:t>
            </a:r>
            <a:endParaRPr lang="de-DE" dirty="0"/>
          </a:p>
        </p:txBody>
      </p:sp>
      <p:sp>
        <p:nvSpPr>
          <p:cNvPr id="3" name="Inhaltsplatzhalter 2">
            <a:extLst>
              <a:ext uri="{FF2B5EF4-FFF2-40B4-BE49-F238E27FC236}">
                <a16:creationId xmlns:a16="http://schemas.microsoft.com/office/drawing/2014/main" id="{EADEE8E0-B11B-3D94-12B2-45C92F580187}"/>
              </a:ext>
            </a:extLst>
          </p:cNvPr>
          <p:cNvSpPr>
            <a:spLocks noGrp="1"/>
          </p:cNvSpPr>
          <p:nvPr>
            <p:ph idx="1"/>
          </p:nvPr>
        </p:nvSpPr>
        <p:spPr/>
        <p:txBody>
          <a:bodyPr/>
          <a:lstStyle/>
          <a:p>
            <a:pPr marL="0" indent="0">
              <a:buNone/>
            </a:pPr>
            <a:r>
              <a:rPr lang="en-GB" b="1" dirty="0"/>
              <a:t>What is keratin?</a:t>
            </a:r>
          </a:p>
          <a:p>
            <a:endParaRPr lang="en-GB" dirty="0"/>
          </a:p>
          <a:p>
            <a:r>
              <a:rPr lang="en-GB" dirty="0"/>
              <a:t>Keratins are the most abundant group of insoluble and filament-forming proteins produced in epithelial cells of mammals, birds, reptiles, and humans. As structural components of wool, nails, horn, feathers, and hair, they exploit mechanical support and protective functions against the environment. (</a:t>
            </a:r>
            <a:r>
              <a:rPr lang="en-GB" dirty="0" err="1">
                <a:hlinkClick r:id="rId2"/>
              </a:rPr>
              <a:t>Reichl</a:t>
            </a:r>
            <a:r>
              <a:rPr lang="en-GB" dirty="0">
                <a:hlinkClick r:id="rId2"/>
              </a:rPr>
              <a:t>, 2009</a:t>
            </a:r>
            <a:r>
              <a:rPr lang="en-GB" dirty="0"/>
              <a:t>; </a:t>
            </a:r>
            <a:r>
              <a:rPr lang="en-GB" dirty="0">
                <a:hlinkClick r:id="rId3"/>
              </a:rPr>
              <a:t>Wang et al., 2016</a:t>
            </a:r>
            <a:r>
              <a:rPr lang="en-GB" dirty="0"/>
              <a:t>)</a:t>
            </a:r>
          </a:p>
          <a:p>
            <a:endParaRPr lang="en-GB" dirty="0"/>
          </a:p>
          <a:p>
            <a:r>
              <a:rPr lang="en-GB" sz="1200" dirty="0" err="1"/>
              <a:t>Reichl</a:t>
            </a:r>
            <a:r>
              <a:rPr lang="en-GB" sz="1200" dirty="0"/>
              <a:t>, S. (2009). Biomaterials films based on human hair keratin as substrates for cell culture and tissue engineering. Biomaterials 30, 6854–6866. </a:t>
            </a:r>
            <a:r>
              <a:rPr lang="en-GB" sz="1200" dirty="0" err="1"/>
              <a:t>doi</a:t>
            </a:r>
            <a:r>
              <a:rPr lang="en-GB" sz="1200" dirty="0"/>
              <a:t>: 10.1016/j.biomaterials.2009.08.051 | </a:t>
            </a:r>
            <a:r>
              <a:rPr lang="en-GB" sz="1200" dirty="0" err="1">
                <a:hlinkClick r:id="rId4"/>
              </a:rPr>
              <a:t>CrossRef</a:t>
            </a:r>
            <a:r>
              <a:rPr lang="en-GB" sz="1200" dirty="0">
                <a:hlinkClick r:id="rId4"/>
              </a:rPr>
              <a:t> Full Text </a:t>
            </a:r>
            <a:r>
              <a:rPr lang="en-GB" sz="1200" dirty="0"/>
              <a:t>| </a:t>
            </a:r>
            <a:r>
              <a:rPr lang="en-GB" sz="1200" dirty="0">
                <a:hlinkClick r:id="rId5"/>
              </a:rPr>
              <a:t>Google Scholar</a:t>
            </a:r>
            <a:endParaRPr lang="en-GB" sz="1200" dirty="0"/>
          </a:p>
          <a:p>
            <a:r>
              <a:rPr lang="en-GB" sz="1200" dirty="0"/>
              <a:t>Wang, S., </a:t>
            </a:r>
            <a:r>
              <a:rPr lang="en-GB" sz="1200" dirty="0" err="1"/>
              <a:t>Taraballi</a:t>
            </a:r>
            <a:r>
              <a:rPr lang="en-GB" sz="1200" dirty="0"/>
              <a:t>, F., Tan, L. P., and Ng, K. W. (2012). Human keratin hydrogels support fibroblast attachment and proliferation in vitro. Cell Tissue Res. 347, 795–802. </a:t>
            </a:r>
            <a:r>
              <a:rPr lang="en-GB" sz="1200" dirty="0" err="1"/>
              <a:t>doi</a:t>
            </a:r>
            <a:r>
              <a:rPr lang="en-GB" sz="1200" dirty="0"/>
              <a:t>: 10.1007/s00441-011-1295-2 | </a:t>
            </a:r>
            <a:r>
              <a:rPr lang="en-GB" sz="1200" dirty="0">
                <a:hlinkClick r:id="rId6"/>
              </a:rPr>
              <a:t>PubMed Abstract </a:t>
            </a:r>
            <a:r>
              <a:rPr lang="en-GB" sz="1200" dirty="0"/>
              <a:t>| </a:t>
            </a:r>
            <a:r>
              <a:rPr lang="en-GB" sz="1200" dirty="0" err="1">
                <a:hlinkClick r:id="rId7"/>
              </a:rPr>
              <a:t>CrossRef</a:t>
            </a:r>
            <a:r>
              <a:rPr lang="en-GB" sz="1200" dirty="0">
                <a:hlinkClick r:id="rId7"/>
              </a:rPr>
              <a:t> Full Text </a:t>
            </a:r>
            <a:r>
              <a:rPr lang="en-GB" sz="1200" dirty="0"/>
              <a:t>| </a:t>
            </a:r>
            <a:r>
              <a:rPr lang="en-GB" sz="1200" dirty="0">
                <a:hlinkClick r:id="rId8"/>
              </a:rPr>
              <a:t>Google Scholar</a:t>
            </a:r>
            <a:endParaRPr lang="en-GB" sz="1200" dirty="0"/>
          </a:p>
          <a:p>
            <a:endParaRPr lang="de-DE" dirty="0"/>
          </a:p>
        </p:txBody>
      </p:sp>
    </p:spTree>
    <p:extLst>
      <p:ext uri="{BB962C8B-B14F-4D97-AF65-F5344CB8AC3E}">
        <p14:creationId xmlns:p14="http://schemas.microsoft.com/office/powerpoint/2010/main" val="412875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14697-E0F3-A4F3-D34A-9024E672416C}"/>
              </a:ext>
            </a:extLst>
          </p:cNvPr>
          <p:cNvSpPr>
            <a:spLocks noGrp="1"/>
          </p:cNvSpPr>
          <p:nvPr>
            <p:ph type="title"/>
          </p:nvPr>
        </p:nvSpPr>
        <p:spPr/>
        <p:txBody>
          <a:bodyPr/>
          <a:lstStyle/>
          <a:p>
            <a:r>
              <a:rPr lang="en-US" dirty="0"/>
              <a:t>Keratin</a:t>
            </a:r>
            <a:endParaRPr lang="de-DE" dirty="0"/>
          </a:p>
        </p:txBody>
      </p:sp>
      <p:pic>
        <p:nvPicPr>
          <p:cNvPr id="6" name="Google Shape;61;p14">
            <a:extLst>
              <a:ext uri="{FF2B5EF4-FFF2-40B4-BE49-F238E27FC236}">
                <a16:creationId xmlns:a16="http://schemas.microsoft.com/office/drawing/2014/main" id="{F960DDD9-8EEA-830D-144D-B22A224FF223}"/>
              </a:ext>
            </a:extLst>
          </p:cNvPr>
          <p:cNvPicPr preferRelativeResize="0">
            <a:picLocks noGrp="1" noChangeAspect="1"/>
          </p:cNvPicPr>
          <p:nvPr>
            <p:ph sz="half" idx="1"/>
          </p:nvPr>
        </p:nvPicPr>
        <p:blipFill>
          <a:blip r:embed="rId2">
            <a:alphaModFix/>
          </a:blip>
          <a:stretch>
            <a:fillRect/>
          </a:stretch>
        </p:blipFill>
        <p:spPr>
          <a:xfrm>
            <a:off x="830263" y="1477108"/>
            <a:ext cx="5887700" cy="3944299"/>
          </a:xfrm>
          <a:prstGeom prst="rect">
            <a:avLst/>
          </a:prstGeom>
          <a:noFill/>
          <a:ln>
            <a:noFill/>
          </a:ln>
        </p:spPr>
      </p:pic>
      <p:pic>
        <p:nvPicPr>
          <p:cNvPr id="8" name="Google Shape;65;p14">
            <a:extLst>
              <a:ext uri="{FF2B5EF4-FFF2-40B4-BE49-F238E27FC236}">
                <a16:creationId xmlns:a16="http://schemas.microsoft.com/office/drawing/2014/main" id="{C9A70A7E-E948-9DB1-6CCF-6B019529BD30}"/>
              </a:ext>
            </a:extLst>
          </p:cNvPr>
          <p:cNvPicPr preferRelativeResize="0">
            <a:picLocks noGrp="1" noChangeAspect="1"/>
          </p:cNvPicPr>
          <p:nvPr>
            <p:ph sz="half" idx="13"/>
          </p:nvPr>
        </p:nvPicPr>
        <p:blipFill>
          <a:blip r:embed="rId3">
            <a:alphaModFix/>
          </a:blip>
          <a:stretch>
            <a:fillRect/>
          </a:stretch>
        </p:blipFill>
        <p:spPr>
          <a:xfrm>
            <a:off x="6945923" y="1248099"/>
            <a:ext cx="3277053" cy="4673897"/>
          </a:xfrm>
          <a:prstGeom prst="rect">
            <a:avLst/>
          </a:prstGeom>
          <a:noFill/>
          <a:ln>
            <a:noFill/>
          </a:ln>
        </p:spPr>
      </p:pic>
      <p:sp>
        <p:nvSpPr>
          <p:cNvPr id="9" name="Textfeld 8">
            <a:extLst>
              <a:ext uri="{FF2B5EF4-FFF2-40B4-BE49-F238E27FC236}">
                <a16:creationId xmlns:a16="http://schemas.microsoft.com/office/drawing/2014/main" id="{0DE0FC0A-52AE-680B-F571-21354B7BD007}"/>
              </a:ext>
            </a:extLst>
          </p:cNvPr>
          <p:cNvSpPr txBox="1"/>
          <p:nvPr/>
        </p:nvSpPr>
        <p:spPr>
          <a:xfrm>
            <a:off x="2356338" y="5503051"/>
            <a:ext cx="4353474" cy="415498"/>
          </a:xfrm>
          <a:prstGeom prst="rect">
            <a:avLst/>
          </a:prstGeom>
          <a:noFill/>
          <a:ln>
            <a:solidFill>
              <a:schemeClr val="tx1">
                <a:lumMod val="10000"/>
                <a:lumOff val="90000"/>
              </a:schemeClr>
            </a:solidFill>
          </a:ln>
        </p:spPr>
        <p:txBody>
          <a:bodyPr wrap="square" rtlCol="0">
            <a:spAutoFit/>
          </a:bodyPr>
          <a:lstStyle/>
          <a:p>
            <a:r>
              <a:rPr lang="en-GB" sz="1050" b="1" dirty="0"/>
              <a:t>Schematic diagram of wool fibre structure. </a:t>
            </a:r>
            <a:r>
              <a:rPr lang="en-GB" sz="1050" dirty="0"/>
              <a:t>Picture: Textile and Fibre Technology, CC BY 3.0, www.scienceimage.csiro.au/image/2490/, via CSIRO</a:t>
            </a:r>
          </a:p>
        </p:txBody>
      </p:sp>
      <p:sp>
        <p:nvSpPr>
          <p:cNvPr id="10" name="Textfeld 9">
            <a:extLst>
              <a:ext uri="{FF2B5EF4-FFF2-40B4-BE49-F238E27FC236}">
                <a16:creationId xmlns:a16="http://schemas.microsoft.com/office/drawing/2014/main" id="{8D95E8C7-74DB-CFAE-7A99-DF84ABC7B275}"/>
              </a:ext>
            </a:extLst>
          </p:cNvPr>
          <p:cNvSpPr txBox="1"/>
          <p:nvPr/>
        </p:nvSpPr>
        <p:spPr>
          <a:xfrm>
            <a:off x="9780834" y="4902886"/>
            <a:ext cx="2220666" cy="1015663"/>
          </a:xfrm>
          <a:prstGeom prst="rect">
            <a:avLst/>
          </a:prstGeom>
          <a:noFill/>
          <a:ln>
            <a:solidFill>
              <a:schemeClr val="tx1">
                <a:lumMod val="10000"/>
                <a:lumOff val="90000"/>
              </a:schemeClr>
            </a:solidFill>
          </a:ln>
        </p:spPr>
        <p:txBody>
          <a:bodyPr wrap="square" rtlCol="0">
            <a:spAutoFit/>
          </a:bodyPr>
          <a:lstStyle/>
          <a:p>
            <a:r>
              <a:rPr lang="en-GB" sz="1000" b="1" dirty="0"/>
              <a:t>Synthesis of Alpha-keratin with red keratin to follow throughout diagram.</a:t>
            </a:r>
            <a:br>
              <a:rPr lang="en-GB" sz="1000" b="1" dirty="0"/>
            </a:br>
            <a:r>
              <a:rPr lang="en-GB" sz="1000" dirty="0"/>
              <a:t>Picture: </a:t>
            </a:r>
            <a:r>
              <a:rPr lang="en-GB" sz="1000" dirty="0" err="1"/>
              <a:t>Mlpatton</a:t>
            </a:r>
            <a:r>
              <a:rPr lang="en-GB" sz="1000" dirty="0"/>
              <a:t>, CC BY-SA 4.0, https://commons.wikimedia.org/w/index.php?curid=56888235, via Wikimedia Commons</a:t>
            </a:r>
          </a:p>
        </p:txBody>
      </p:sp>
    </p:spTree>
    <p:extLst>
      <p:ext uri="{BB962C8B-B14F-4D97-AF65-F5344CB8AC3E}">
        <p14:creationId xmlns:p14="http://schemas.microsoft.com/office/powerpoint/2010/main" val="289170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162C1-A86B-330D-5F4B-9D4E38197044}"/>
              </a:ext>
            </a:extLst>
          </p:cNvPr>
          <p:cNvSpPr>
            <a:spLocks noGrp="1"/>
          </p:cNvSpPr>
          <p:nvPr>
            <p:ph type="title"/>
          </p:nvPr>
        </p:nvSpPr>
        <p:spPr/>
        <p:txBody>
          <a:bodyPr/>
          <a:lstStyle/>
          <a:p>
            <a:r>
              <a:rPr lang="en-US" dirty="0"/>
              <a:t>Keratin</a:t>
            </a:r>
            <a:endParaRPr lang="de-DE" dirty="0"/>
          </a:p>
        </p:txBody>
      </p:sp>
      <p:sp>
        <p:nvSpPr>
          <p:cNvPr id="3" name="Inhaltsplatzhalter 2">
            <a:extLst>
              <a:ext uri="{FF2B5EF4-FFF2-40B4-BE49-F238E27FC236}">
                <a16:creationId xmlns:a16="http://schemas.microsoft.com/office/drawing/2014/main" id="{AD478556-CF89-C895-6C49-63B0CCCF3797}"/>
              </a:ext>
            </a:extLst>
          </p:cNvPr>
          <p:cNvSpPr>
            <a:spLocks noGrp="1"/>
          </p:cNvSpPr>
          <p:nvPr>
            <p:ph idx="1"/>
          </p:nvPr>
        </p:nvSpPr>
        <p:spPr/>
        <p:txBody>
          <a:bodyPr/>
          <a:lstStyle/>
          <a:p>
            <a:pPr marL="0" indent="0">
              <a:buNone/>
            </a:pPr>
            <a:r>
              <a:rPr lang="en-GB" dirty="0"/>
              <a:t>Why is Keratin extracted from wool?</a:t>
            </a:r>
          </a:p>
          <a:p>
            <a:r>
              <a:rPr lang="en-GB" sz="2400" dirty="0"/>
              <a:t>Keratin is extracted largely from wool. This way the wool is recycled and not wasted.</a:t>
            </a:r>
          </a:p>
          <a:p>
            <a:endParaRPr lang="en-GB" dirty="0"/>
          </a:p>
          <a:p>
            <a:pPr marL="0" indent="0">
              <a:buNone/>
            </a:pPr>
            <a:r>
              <a:rPr lang="en-GB" dirty="0"/>
              <a:t>Can wool be recycled infinitely?</a:t>
            </a:r>
          </a:p>
          <a:p>
            <a:r>
              <a:rPr lang="en-GB" sz="2400" dirty="0"/>
              <a:t>The answer is no, because the regeneration cycle of a fibre is not infinite. Every time a fibre is regenerated, its length shortens. For this reason, each material has a well-defined regeneration cycle. For instance, wool and cashmere can be recycled up to 4 times</a:t>
            </a:r>
            <a:r>
              <a:rPr lang="en-GB" dirty="0"/>
              <a:t>.</a:t>
            </a:r>
          </a:p>
          <a:p>
            <a:pPr marL="0" indent="0" algn="r">
              <a:buNone/>
            </a:pPr>
            <a:endParaRPr lang="de-DE" dirty="0">
              <a:hlinkClick r:id="rId2"/>
            </a:endParaRPr>
          </a:p>
          <a:p>
            <a:pPr marL="0" indent="0" algn="r">
              <a:buNone/>
            </a:pPr>
            <a:r>
              <a:rPr lang="en-GB" dirty="0"/>
              <a:t>Upcycling wool: </a:t>
            </a:r>
            <a:r>
              <a:rPr lang="en-GB" dirty="0">
                <a:hlinkClick r:id="rId2"/>
              </a:rPr>
              <a:t>https://youtu.be/5UJLCJkH3dk</a:t>
            </a:r>
            <a:endParaRPr lang="en-GB" dirty="0"/>
          </a:p>
        </p:txBody>
      </p:sp>
      <p:pic>
        <p:nvPicPr>
          <p:cNvPr id="5" name="Google Shape;70;p15">
            <a:extLst>
              <a:ext uri="{FF2B5EF4-FFF2-40B4-BE49-F238E27FC236}">
                <a16:creationId xmlns:a16="http://schemas.microsoft.com/office/drawing/2014/main" id="{D88A82EA-F845-081B-941E-AD1A8021074F}"/>
              </a:ext>
            </a:extLst>
          </p:cNvPr>
          <p:cNvPicPr preferRelativeResize="0">
            <a:picLocks noChangeAspect="1"/>
          </p:cNvPicPr>
          <p:nvPr/>
        </p:nvPicPr>
        <p:blipFill>
          <a:blip r:embed="rId3">
            <a:alphaModFix/>
          </a:blip>
          <a:stretch>
            <a:fillRect/>
          </a:stretch>
        </p:blipFill>
        <p:spPr>
          <a:xfrm>
            <a:off x="4873609" y="5037992"/>
            <a:ext cx="966130" cy="903664"/>
          </a:xfrm>
          <a:prstGeom prst="rect">
            <a:avLst/>
          </a:prstGeom>
          <a:noFill/>
          <a:ln w="6350" cap="flat" cmpd="sng">
            <a:noFill/>
            <a:prstDash val="solid"/>
            <a:round/>
            <a:headEnd type="none" w="sm" len="sm"/>
            <a:tailEnd type="none" w="sm" len="sm"/>
          </a:ln>
        </p:spPr>
      </p:pic>
    </p:spTree>
    <p:extLst>
      <p:ext uri="{BB962C8B-B14F-4D97-AF65-F5344CB8AC3E}">
        <p14:creationId xmlns:p14="http://schemas.microsoft.com/office/powerpoint/2010/main" val="10914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16716-6DCD-9D5F-2E56-DD1A8EAFB7B7}"/>
              </a:ext>
            </a:extLst>
          </p:cNvPr>
          <p:cNvSpPr>
            <a:spLocks noGrp="1"/>
          </p:cNvSpPr>
          <p:nvPr>
            <p:ph type="title"/>
          </p:nvPr>
        </p:nvSpPr>
        <p:spPr/>
        <p:txBody>
          <a:bodyPr/>
          <a:lstStyle/>
          <a:p>
            <a:r>
              <a:rPr lang="en-US" dirty="0"/>
              <a:t>Tools</a:t>
            </a:r>
            <a:endParaRPr lang="de-DE" dirty="0"/>
          </a:p>
        </p:txBody>
      </p:sp>
      <p:sp>
        <p:nvSpPr>
          <p:cNvPr id="3" name="Inhaltsplatzhalter 2">
            <a:extLst>
              <a:ext uri="{FF2B5EF4-FFF2-40B4-BE49-F238E27FC236}">
                <a16:creationId xmlns:a16="http://schemas.microsoft.com/office/drawing/2014/main" id="{6530950C-CCDF-3392-7381-CC0F8482DDE3}"/>
              </a:ext>
            </a:extLst>
          </p:cNvPr>
          <p:cNvSpPr>
            <a:spLocks noGrp="1"/>
          </p:cNvSpPr>
          <p:nvPr>
            <p:ph idx="1"/>
          </p:nvPr>
        </p:nvSpPr>
        <p:spPr/>
        <p:txBody>
          <a:bodyPr/>
          <a:lstStyle/>
          <a:p>
            <a:r>
              <a:rPr lang="en-GB" dirty="0"/>
              <a:t>Beaker 150 ml</a:t>
            </a:r>
          </a:p>
          <a:p>
            <a:r>
              <a:rPr lang="en-GB" dirty="0"/>
              <a:t>Glass rod</a:t>
            </a:r>
          </a:p>
          <a:p>
            <a:r>
              <a:rPr lang="en-GB" dirty="0"/>
              <a:t>Test tubes</a:t>
            </a:r>
          </a:p>
          <a:p>
            <a:r>
              <a:rPr lang="en-GB" dirty="0"/>
              <a:t>Rack</a:t>
            </a:r>
          </a:p>
          <a:p>
            <a:r>
              <a:rPr lang="en-GB" dirty="0"/>
              <a:t>Strainer</a:t>
            </a:r>
          </a:p>
          <a:p>
            <a:r>
              <a:rPr lang="en-GB" dirty="0"/>
              <a:t>Pipettes</a:t>
            </a:r>
          </a:p>
          <a:p>
            <a:r>
              <a:rPr lang="en-GB" dirty="0"/>
              <a:t>Safety goggles</a:t>
            </a:r>
          </a:p>
          <a:p>
            <a:r>
              <a:rPr lang="en-GB" dirty="0"/>
              <a:t>Petri dish</a:t>
            </a:r>
          </a:p>
        </p:txBody>
      </p:sp>
      <p:cxnSp>
        <p:nvCxnSpPr>
          <p:cNvPr id="15" name="Gerade Verbindung mit Pfeil 14">
            <a:extLst>
              <a:ext uri="{FF2B5EF4-FFF2-40B4-BE49-F238E27FC236}">
                <a16:creationId xmlns:a16="http://schemas.microsoft.com/office/drawing/2014/main" id="{4B7DF5A3-659E-AEC7-A300-66B47C363B17}"/>
              </a:ext>
            </a:extLst>
          </p:cNvPr>
          <p:cNvCxnSpPr>
            <a:cxnSpLocks/>
          </p:cNvCxnSpPr>
          <p:nvPr/>
        </p:nvCxnSpPr>
        <p:spPr>
          <a:xfrm flipV="1">
            <a:off x="2963008" y="1742899"/>
            <a:ext cx="1556238" cy="1163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7706E6A-F947-A258-AF5B-E7D4CE6BD6AD}"/>
              </a:ext>
            </a:extLst>
          </p:cNvPr>
          <p:cNvCxnSpPr>
            <a:cxnSpLocks/>
          </p:cNvCxnSpPr>
          <p:nvPr/>
        </p:nvCxnSpPr>
        <p:spPr>
          <a:xfrm flipV="1">
            <a:off x="2425455" y="2540014"/>
            <a:ext cx="4946938" cy="2146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D030F307-2728-C4D8-8729-EAFD2EEF5410}"/>
              </a:ext>
            </a:extLst>
          </p:cNvPr>
          <p:cNvCxnSpPr>
            <a:cxnSpLocks/>
          </p:cNvCxnSpPr>
          <p:nvPr/>
        </p:nvCxnSpPr>
        <p:spPr>
          <a:xfrm>
            <a:off x="1788660" y="3250349"/>
            <a:ext cx="5197426" cy="2814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1EDC285E-495A-2073-7A3A-B37B85DBEBB2}"/>
              </a:ext>
            </a:extLst>
          </p:cNvPr>
          <p:cNvCxnSpPr>
            <a:cxnSpLocks/>
          </p:cNvCxnSpPr>
          <p:nvPr/>
        </p:nvCxnSpPr>
        <p:spPr>
          <a:xfrm>
            <a:off x="2104865" y="3726442"/>
            <a:ext cx="3246535" cy="7400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B434966B-CA48-A2BA-7BAC-6340498EE928}"/>
              </a:ext>
            </a:extLst>
          </p:cNvPr>
          <p:cNvCxnSpPr>
            <a:cxnSpLocks/>
          </p:cNvCxnSpPr>
          <p:nvPr/>
        </p:nvCxnSpPr>
        <p:spPr>
          <a:xfrm>
            <a:off x="2338321" y="5059576"/>
            <a:ext cx="614499" cy="920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Grafik 37" descr="Ein Bild, das dunkel enthält.&#10;&#10;Automatisch generierte Beschreibung">
            <a:extLst>
              <a:ext uri="{FF2B5EF4-FFF2-40B4-BE49-F238E27FC236}">
                <a16:creationId xmlns:a16="http://schemas.microsoft.com/office/drawing/2014/main" id="{5B346F73-A271-B7D9-6E74-DAB3CAFD67D1}"/>
              </a:ext>
            </a:extLst>
          </p:cNvPr>
          <p:cNvPicPr>
            <a:picLocks noChangeAspect="1"/>
          </p:cNvPicPr>
          <p:nvPr/>
        </p:nvPicPr>
        <p:blipFill>
          <a:blip r:embed="rId2"/>
          <a:stretch>
            <a:fillRect/>
          </a:stretch>
        </p:blipFill>
        <p:spPr>
          <a:xfrm>
            <a:off x="3103287" y="4563782"/>
            <a:ext cx="1798424" cy="1798424"/>
          </a:xfrm>
          <a:prstGeom prst="rect">
            <a:avLst/>
          </a:prstGeom>
        </p:spPr>
      </p:pic>
      <p:pic>
        <p:nvPicPr>
          <p:cNvPr id="40" name="Grafik 39" descr="Ein Bild, das dunkel, Tasse, Einmachglas, Glas enthält.&#10;&#10;Automatisch generierte Beschreibung">
            <a:extLst>
              <a:ext uri="{FF2B5EF4-FFF2-40B4-BE49-F238E27FC236}">
                <a16:creationId xmlns:a16="http://schemas.microsoft.com/office/drawing/2014/main" id="{94E5983C-7572-21D0-382F-9F3E3EB32D90}"/>
              </a:ext>
            </a:extLst>
          </p:cNvPr>
          <p:cNvPicPr>
            <a:picLocks noChangeAspect="1"/>
          </p:cNvPicPr>
          <p:nvPr/>
        </p:nvPicPr>
        <p:blipFill rotWithShape="1">
          <a:blip r:embed="rId3"/>
          <a:srcRect l="43915" t="33614" r="27051"/>
          <a:stretch/>
        </p:blipFill>
        <p:spPr>
          <a:xfrm>
            <a:off x="4783562" y="457318"/>
            <a:ext cx="1532637" cy="2102657"/>
          </a:xfrm>
          <a:prstGeom prst="rect">
            <a:avLst/>
          </a:prstGeom>
        </p:spPr>
      </p:pic>
      <p:pic>
        <p:nvPicPr>
          <p:cNvPr id="42" name="Grafik 41" descr="Ein Bild, das Text enthält.&#10;&#10;Automatisch generierte Beschreibung">
            <a:extLst>
              <a:ext uri="{FF2B5EF4-FFF2-40B4-BE49-F238E27FC236}">
                <a16:creationId xmlns:a16="http://schemas.microsoft.com/office/drawing/2014/main" id="{D1035FD2-C405-1933-7C73-2DA23BFA6CA7}"/>
              </a:ext>
            </a:extLst>
          </p:cNvPr>
          <p:cNvPicPr>
            <a:picLocks noChangeAspect="1"/>
          </p:cNvPicPr>
          <p:nvPr/>
        </p:nvPicPr>
        <p:blipFill>
          <a:blip r:embed="rId4"/>
          <a:stretch>
            <a:fillRect/>
          </a:stretch>
        </p:blipFill>
        <p:spPr>
          <a:xfrm>
            <a:off x="6986086" y="2173771"/>
            <a:ext cx="2112388" cy="1869463"/>
          </a:xfrm>
          <a:prstGeom prst="rect">
            <a:avLst/>
          </a:prstGeom>
        </p:spPr>
      </p:pic>
      <p:pic>
        <p:nvPicPr>
          <p:cNvPr id="52" name="Grafik 51">
            <a:extLst>
              <a:ext uri="{FF2B5EF4-FFF2-40B4-BE49-F238E27FC236}">
                <a16:creationId xmlns:a16="http://schemas.microsoft.com/office/drawing/2014/main" id="{5FAE5560-3F8D-64E9-B8D6-56619723681D}"/>
              </a:ext>
            </a:extLst>
          </p:cNvPr>
          <p:cNvPicPr>
            <a:picLocks noChangeAspect="1"/>
          </p:cNvPicPr>
          <p:nvPr/>
        </p:nvPicPr>
        <p:blipFill>
          <a:blip r:embed="rId5"/>
          <a:stretch>
            <a:fillRect/>
          </a:stretch>
        </p:blipFill>
        <p:spPr>
          <a:xfrm>
            <a:off x="5205915" y="3473852"/>
            <a:ext cx="2830564" cy="2830564"/>
          </a:xfrm>
          <a:prstGeom prst="rect">
            <a:avLst/>
          </a:prstGeom>
        </p:spPr>
      </p:pic>
    </p:spTree>
    <p:extLst>
      <p:ext uri="{BB962C8B-B14F-4D97-AF65-F5344CB8AC3E}">
        <p14:creationId xmlns:p14="http://schemas.microsoft.com/office/powerpoint/2010/main" val="309308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41780-C84A-E23A-33F4-02EC2E0FB2D4}"/>
              </a:ext>
            </a:extLst>
          </p:cNvPr>
          <p:cNvSpPr>
            <a:spLocks noGrp="1"/>
          </p:cNvSpPr>
          <p:nvPr>
            <p:ph type="title"/>
          </p:nvPr>
        </p:nvSpPr>
        <p:spPr/>
        <p:txBody>
          <a:bodyPr/>
          <a:lstStyle/>
          <a:p>
            <a:r>
              <a:rPr lang="en-US" dirty="0"/>
              <a:t>Materials</a:t>
            </a:r>
            <a:endParaRPr lang="de-DE" dirty="0"/>
          </a:p>
        </p:txBody>
      </p:sp>
      <p:sp>
        <p:nvSpPr>
          <p:cNvPr id="3" name="Inhaltsplatzhalter 2">
            <a:extLst>
              <a:ext uri="{FF2B5EF4-FFF2-40B4-BE49-F238E27FC236}">
                <a16:creationId xmlns:a16="http://schemas.microsoft.com/office/drawing/2014/main" id="{D8A3EBE1-406D-5DB9-1066-E0DA4043F30F}"/>
              </a:ext>
            </a:extLst>
          </p:cNvPr>
          <p:cNvSpPr>
            <a:spLocks noGrp="1"/>
          </p:cNvSpPr>
          <p:nvPr>
            <p:ph sz="half" idx="1"/>
          </p:nvPr>
        </p:nvSpPr>
        <p:spPr/>
        <p:txBody>
          <a:bodyPr/>
          <a:lstStyle/>
          <a:p>
            <a:pPr marL="0" indent="0">
              <a:buNone/>
            </a:pPr>
            <a:r>
              <a:rPr lang="en-GB" b="1" dirty="0"/>
              <a:t>Extraction</a:t>
            </a:r>
          </a:p>
          <a:p>
            <a:r>
              <a:rPr lang="en-GB" dirty="0"/>
              <a:t>NaOH (1 M)</a:t>
            </a:r>
          </a:p>
          <a:p>
            <a:r>
              <a:rPr lang="en-GB" dirty="0"/>
              <a:t>Raw wool</a:t>
            </a:r>
          </a:p>
          <a:p>
            <a:endParaRPr lang="de-DE" dirty="0"/>
          </a:p>
        </p:txBody>
      </p:sp>
      <p:sp>
        <p:nvSpPr>
          <p:cNvPr id="4" name="Inhaltsplatzhalter 3">
            <a:extLst>
              <a:ext uri="{FF2B5EF4-FFF2-40B4-BE49-F238E27FC236}">
                <a16:creationId xmlns:a16="http://schemas.microsoft.com/office/drawing/2014/main" id="{2A63E53B-E592-1528-2B77-6A421E8155D0}"/>
              </a:ext>
            </a:extLst>
          </p:cNvPr>
          <p:cNvSpPr>
            <a:spLocks noGrp="1"/>
          </p:cNvSpPr>
          <p:nvPr>
            <p:ph sz="half" idx="13"/>
          </p:nvPr>
        </p:nvSpPr>
        <p:spPr/>
        <p:txBody>
          <a:bodyPr/>
          <a:lstStyle/>
          <a:p>
            <a:pPr marL="0" indent="0">
              <a:buNone/>
            </a:pPr>
            <a:r>
              <a:rPr lang="en-GB" b="1" dirty="0"/>
              <a:t>Flocculation</a:t>
            </a:r>
          </a:p>
          <a:p>
            <a:r>
              <a:rPr lang="en-GB" dirty="0"/>
              <a:t>Lemon Juice</a:t>
            </a:r>
          </a:p>
          <a:p>
            <a:r>
              <a:rPr lang="en-GB" dirty="0"/>
              <a:t>Ethanol (CH3CH2OH)</a:t>
            </a:r>
          </a:p>
          <a:p>
            <a:r>
              <a:rPr lang="en-GB" dirty="0"/>
              <a:t>Acetone (</a:t>
            </a:r>
            <a:r>
              <a:rPr lang="en-GB" dirty="0" err="1"/>
              <a:t>Dimeltichetone</a:t>
            </a:r>
            <a:r>
              <a:rPr lang="en-GB" dirty="0"/>
              <a:t>, CH3-CO-CH3)</a:t>
            </a:r>
          </a:p>
          <a:p>
            <a:r>
              <a:rPr lang="en-GB" dirty="0"/>
              <a:t>White wine vinegar</a:t>
            </a:r>
          </a:p>
          <a:p>
            <a:endParaRPr lang="de-DE" dirty="0"/>
          </a:p>
        </p:txBody>
      </p:sp>
    </p:spTree>
    <p:extLst>
      <p:ext uri="{BB962C8B-B14F-4D97-AF65-F5344CB8AC3E}">
        <p14:creationId xmlns:p14="http://schemas.microsoft.com/office/powerpoint/2010/main" val="280822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0F903E-B4B0-AF3A-89CF-1159995E8BA6}"/>
              </a:ext>
            </a:extLst>
          </p:cNvPr>
          <p:cNvSpPr>
            <a:spLocks noGrp="1"/>
          </p:cNvSpPr>
          <p:nvPr>
            <p:ph type="title"/>
          </p:nvPr>
        </p:nvSpPr>
        <p:spPr/>
        <p:txBody>
          <a:bodyPr/>
          <a:lstStyle/>
          <a:p>
            <a:r>
              <a:rPr lang="en-US" dirty="0"/>
              <a:t>Method for keratin extraction</a:t>
            </a:r>
            <a:endParaRPr lang="de-DE" dirty="0"/>
          </a:p>
        </p:txBody>
      </p:sp>
      <p:sp>
        <p:nvSpPr>
          <p:cNvPr id="3" name="Inhaltsplatzhalter 2">
            <a:extLst>
              <a:ext uri="{FF2B5EF4-FFF2-40B4-BE49-F238E27FC236}">
                <a16:creationId xmlns:a16="http://schemas.microsoft.com/office/drawing/2014/main" id="{A1E3A928-D92A-5010-6998-3798CC7E728B}"/>
              </a:ext>
            </a:extLst>
          </p:cNvPr>
          <p:cNvSpPr>
            <a:spLocks noGrp="1"/>
          </p:cNvSpPr>
          <p:nvPr>
            <p:ph idx="1"/>
          </p:nvPr>
        </p:nvSpPr>
        <p:spPr/>
        <p:txBody>
          <a:bodyPr/>
          <a:lstStyle/>
          <a:p>
            <a:r>
              <a:rPr lang="en-GB" dirty="0"/>
              <a:t>Wear protective gloves, a lab coat, and goggles.</a:t>
            </a:r>
          </a:p>
          <a:p>
            <a:r>
              <a:rPr lang="en-GB" dirty="0"/>
              <a:t>Put the wool fibres in a beaker.</a:t>
            </a:r>
          </a:p>
          <a:p>
            <a:r>
              <a:rPr lang="en-GB" dirty="0"/>
              <a:t>Cover them with the sodium hydroxide solution and mix the mixture with the glass rod.</a:t>
            </a:r>
          </a:p>
          <a:p>
            <a:r>
              <a:rPr lang="en-GB" dirty="0"/>
              <a:t>Let it stand for at least 30 minutes.</a:t>
            </a:r>
          </a:p>
          <a:p>
            <a:r>
              <a:rPr lang="en-GB" dirty="0"/>
              <a:t>Extract a part of the fibres from the extraction solution and observe their appearance.</a:t>
            </a:r>
          </a:p>
        </p:txBody>
      </p:sp>
    </p:spTree>
    <p:extLst>
      <p:ext uri="{BB962C8B-B14F-4D97-AF65-F5344CB8AC3E}">
        <p14:creationId xmlns:p14="http://schemas.microsoft.com/office/powerpoint/2010/main" val="260381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FEFBE-8847-5228-7853-2CAB524B32C5}"/>
              </a:ext>
            </a:extLst>
          </p:cNvPr>
          <p:cNvSpPr>
            <a:spLocks noGrp="1"/>
          </p:cNvSpPr>
          <p:nvPr>
            <p:ph type="title"/>
          </p:nvPr>
        </p:nvSpPr>
        <p:spPr/>
        <p:txBody>
          <a:bodyPr/>
          <a:lstStyle/>
          <a:p>
            <a:r>
              <a:rPr lang="en-US" dirty="0"/>
              <a:t>Method for keratin extraction</a:t>
            </a:r>
            <a:endParaRPr lang="de-DE" dirty="0"/>
          </a:p>
        </p:txBody>
      </p:sp>
      <p:sp>
        <p:nvSpPr>
          <p:cNvPr id="3" name="Inhaltsplatzhalter 2">
            <a:extLst>
              <a:ext uri="{FF2B5EF4-FFF2-40B4-BE49-F238E27FC236}">
                <a16:creationId xmlns:a16="http://schemas.microsoft.com/office/drawing/2014/main" id="{FC285BE5-05D4-82A4-5870-D86E117C284F}"/>
              </a:ext>
            </a:extLst>
          </p:cNvPr>
          <p:cNvSpPr>
            <a:spLocks noGrp="1"/>
          </p:cNvSpPr>
          <p:nvPr>
            <p:ph idx="1"/>
          </p:nvPr>
        </p:nvSpPr>
        <p:spPr>
          <a:xfrm>
            <a:off x="827999" y="1706401"/>
            <a:ext cx="2073463" cy="975254"/>
          </a:xfrm>
        </p:spPr>
        <p:txBody>
          <a:bodyPr/>
          <a:lstStyle/>
          <a:p>
            <a:pPr marL="0" indent="0">
              <a:buNone/>
            </a:pPr>
            <a:r>
              <a:rPr lang="en-GB" dirty="0"/>
              <a:t>Wool before the experiment</a:t>
            </a:r>
          </a:p>
        </p:txBody>
      </p:sp>
      <p:pic>
        <p:nvPicPr>
          <p:cNvPr id="5" name="Google Shape;114;p19">
            <a:extLst>
              <a:ext uri="{FF2B5EF4-FFF2-40B4-BE49-F238E27FC236}">
                <a16:creationId xmlns:a16="http://schemas.microsoft.com/office/drawing/2014/main" id="{64D4DDCE-92D6-5AA3-E1E6-ECC4EBD2BB9F}"/>
              </a:ext>
            </a:extLst>
          </p:cNvPr>
          <p:cNvPicPr preferRelativeResize="0">
            <a:picLocks noChangeAspect="1"/>
          </p:cNvPicPr>
          <p:nvPr/>
        </p:nvPicPr>
        <p:blipFill>
          <a:blip r:embed="rId2">
            <a:alphaModFix/>
          </a:blip>
          <a:stretch>
            <a:fillRect/>
          </a:stretch>
        </p:blipFill>
        <p:spPr>
          <a:xfrm rot="-5400000">
            <a:off x="4264309" y="74783"/>
            <a:ext cx="1869529" cy="4398362"/>
          </a:xfrm>
          <a:prstGeom prst="rect">
            <a:avLst/>
          </a:prstGeom>
          <a:noFill/>
          <a:ln>
            <a:noFill/>
          </a:ln>
        </p:spPr>
      </p:pic>
      <p:pic>
        <p:nvPicPr>
          <p:cNvPr id="7" name="Google Shape;117;p19">
            <a:extLst>
              <a:ext uri="{FF2B5EF4-FFF2-40B4-BE49-F238E27FC236}">
                <a16:creationId xmlns:a16="http://schemas.microsoft.com/office/drawing/2014/main" id="{CCA9B11C-B5AF-65E1-A667-DB039D7E4AAD}"/>
              </a:ext>
            </a:extLst>
          </p:cNvPr>
          <p:cNvPicPr preferRelativeResize="0">
            <a:picLocks noChangeAspect="1"/>
          </p:cNvPicPr>
          <p:nvPr/>
        </p:nvPicPr>
        <p:blipFill rotWithShape="1">
          <a:blip r:embed="rId3">
            <a:alphaModFix/>
          </a:blip>
          <a:srcRect r="14192"/>
          <a:stretch/>
        </p:blipFill>
        <p:spPr>
          <a:xfrm>
            <a:off x="2999893" y="3404615"/>
            <a:ext cx="1999719" cy="2454318"/>
          </a:xfrm>
          <a:prstGeom prst="rect">
            <a:avLst/>
          </a:prstGeom>
          <a:noFill/>
          <a:ln>
            <a:noFill/>
          </a:ln>
        </p:spPr>
      </p:pic>
      <p:pic>
        <p:nvPicPr>
          <p:cNvPr id="9" name="Google Shape;119;p19">
            <a:extLst>
              <a:ext uri="{FF2B5EF4-FFF2-40B4-BE49-F238E27FC236}">
                <a16:creationId xmlns:a16="http://schemas.microsoft.com/office/drawing/2014/main" id="{E121BE79-A33E-618E-ACA0-C3ECDD389596}"/>
              </a:ext>
            </a:extLst>
          </p:cNvPr>
          <p:cNvPicPr preferRelativeResize="0">
            <a:picLocks noChangeAspect="1"/>
          </p:cNvPicPr>
          <p:nvPr/>
        </p:nvPicPr>
        <p:blipFill>
          <a:blip r:embed="rId4">
            <a:alphaModFix/>
          </a:blip>
          <a:stretch>
            <a:fillRect/>
          </a:stretch>
        </p:blipFill>
        <p:spPr>
          <a:xfrm>
            <a:off x="8294753" y="3404615"/>
            <a:ext cx="2156788" cy="2454318"/>
          </a:xfrm>
          <a:prstGeom prst="rect">
            <a:avLst/>
          </a:prstGeom>
          <a:noFill/>
          <a:ln>
            <a:noFill/>
          </a:ln>
        </p:spPr>
      </p:pic>
      <p:sp>
        <p:nvSpPr>
          <p:cNvPr id="10" name="Textfeld 9">
            <a:extLst>
              <a:ext uri="{FF2B5EF4-FFF2-40B4-BE49-F238E27FC236}">
                <a16:creationId xmlns:a16="http://schemas.microsoft.com/office/drawing/2014/main" id="{A7C56678-5D6C-6037-87BA-BFBB8199B165}"/>
              </a:ext>
            </a:extLst>
          </p:cNvPr>
          <p:cNvSpPr txBox="1"/>
          <p:nvPr/>
        </p:nvSpPr>
        <p:spPr>
          <a:xfrm>
            <a:off x="5947206" y="3649272"/>
            <a:ext cx="2347547" cy="1200329"/>
          </a:xfrm>
          <a:prstGeom prst="rect">
            <a:avLst/>
          </a:prstGeom>
          <a:noFill/>
        </p:spPr>
        <p:txBody>
          <a:bodyPr wrap="square" rtlCol="0">
            <a:spAutoFit/>
          </a:bodyPr>
          <a:lstStyle/>
          <a:p>
            <a:pPr marL="0" indent="0">
              <a:buNone/>
            </a:pPr>
            <a:r>
              <a:rPr lang="en-GB" sz="2400" dirty="0"/>
              <a:t>Mix the mixture well with the glass rod</a:t>
            </a:r>
          </a:p>
        </p:txBody>
      </p:sp>
      <p:sp>
        <p:nvSpPr>
          <p:cNvPr id="11" name="Textfeld 10">
            <a:extLst>
              <a:ext uri="{FF2B5EF4-FFF2-40B4-BE49-F238E27FC236}">
                <a16:creationId xmlns:a16="http://schemas.microsoft.com/office/drawing/2014/main" id="{1A29E9AC-C9CE-68AB-695B-A016D1A9A679}"/>
              </a:ext>
            </a:extLst>
          </p:cNvPr>
          <p:cNvSpPr txBox="1"/>
          <p:nvPr/>
        </p:nvSpPr>
        <p:spPr>
          <a:xfrm>
            <a:off x="705100" y="3649272"/>
            <a:ext cx="2294793" cy="1569660"/>
          </a:xfrm>
          <a:prstGeom prst="rect">
            <a:avLst/>
          </a:prstGeom>
          <a:noFill/>
        </p:spPr>
        <p:txBody>
          <a:bodyPr wrap="square" rtlCol="0">
            <a:spAutoFit/>
          </a:bodyPr>
          <a:lstStyle/>
          <a:p>
            <a:r>
              <a:rPr lang="en-GB" sz="2400" dirty="0"/>
              <a:t>Wool in a beaker with sodium hydroxide (NaOH)</a:t>
            </a:r>
          </a:p>
        </p:txBody>
      </p:sp>
    </p:spTree>
    <p:extLst>
      <p:ext uri="{BB962C8B-B14F-4D97-AF65-F5344CB8AC3E}">
        <p14:creationId xmlns:p14="http://schemas.microsoft.com/office/powerpoint/2010/main" val="46196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2D490-9E2F-5F15-41EA-190CC5B7226B}"/>
              </a:ext>
            </a:extLst>
          </p:cNvPr>
          <p:cNvSpPr>
            <a:spLocks noGrp="1"/>
          </p:cNvSpPr>
          <p:nvPr>
            <p:ph type="title"/>
          </p:nvPr>
        </p:nvSpPr>
        <p:spPr/>
        <p:txBody>
          <a:bodyPr/>
          <a:lstStyle/>
          <a:p>
            <a:r>
              <a:rPr lang="en-US" dirty="0"/>
              <a:t>Results of keratin extraction</a:t>
            </a:r>
            <a:endParaRPr lang="de-DE" dirty="0"/>
          </a:p>
        </p:txBody>
      </p:sp>
      <p:graphicFrame>
        <p:nvGraphicFramePr>
          <p:cNvPr id="4" name="Tabelle 4">
            <a:extLst>
              <a:ext uri="{FF2B5EF4-FFF2-40B4-BE49-F238E27FC236}">
                <a16:creationId xmlns:a16="http://schemas.microsoft.com/office/drawing/2014/main" id="{820C224C-4332-E357-860A-00026F034111}"/>
              </a:ext>
            </a:extLst>
          </p:cNvPr>
          <p:cNvGraphicFramePr>
            <a:graphicFrameLocks noGrp="1"/>
          </p:cNvGraphicFramePr>
          <p:nvPr>
            <p:ph idx="1"/>
            <p:extLst>
              <p:ext uri="{D42A27DB-BD31-4B8C-83A1-F6EECF244321}">
                <p14:modId xmlns:p14="http://schemas.microsoft.com/office/powerpoint/2010/main" val="1136513913"/>
              </p:ext>
            </p:extLst>
          </p:nvPr>
        </p:nvGraphicFramePr>
        <p:xfrm>
          <a:off x="828675" y="1706562"/>
          <a:ext cx="10975974" cy="3656745"/>
        </p:xfrm>
        <a:graphic>
          <a:graphicData uri="http://schemas.openxmlformats.org/drawingml/2006/table">
            <a:tbl>
              <a:tblPr firstRow="1" bandRow="1">
                <a:tableStyleId>{2D5ABB26-0587-4C30-8999-92F81FD0307C}</a:tableStyleId>
              </a:tblPr>
              <a:tblGrid>
                <a:gridCol w="5487987">
                  <a:extLst>
                    <a:ext uri="{9D8B030D-6E8A-4147-A177-3AD203B41FA5}">
                      <a16:colId xmlns:a16="http://schemas.microsoft.com/office/drawing/2014/main" val="4109086243"/>
                    </a:ext>
                  </a:extLst>
                </a:gridCol>
                <a:gridCol w="5487987">
                  <a:extLst>
                    <a:ext uri="{9D8B030D-6E8A-4147-A177-3AD203B41FA5}">
                      <a16:colId xmlns:a16="http://schemas.microsoft.com/office/drawing/2014/main" val="3473612461"/>
                    </a:ext>
                  </a:extLst>
                </a:gridCol>
              </a:tblGrid>
              <a:tr h="1218915">
                <a:tc>
                  <a:txBody>
                    <a:bodyPr/>
                    <a:lstStyle/>
                    <a:p>
                      <a:r>
                        <a:rPr lang="en-GB" sz="2400" noProof="0" dirty="0"/>
                        <a:t>Appearance of the wool before extraction: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r>
                        <a:rPr lang="en-GB" sz="2400" noProof="0"/>
                        <a:t>White colour, soft, crimps or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186601618"/>
                  </a:ext>
                </a:extLst>
              </a:tr>
              <a:tr h="1218915">
                <a:tc>
                  <a:txBody>
                    <a:bodyPr/>
                    <a:lstStyle/>
                    <a:p>
                      <a:r>
                        <a:rPr lang="en-GB" sz="2400" noProof="0" dirty="0"/>
                        <a:t>Appearance of the wool after the extraction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r>
                        <a:rPr lang="en-GB" sz="2400" noProof="0"/>
                        <a:t>The wool takes on a dark colour and a gelatinous appearance.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486465291"/>
                  </a:ext>
                </a:extLst>
              </a:tr>
              <a:tr h="1218915">
                <a:tc>
                  <a:txBody>
                    <a:bodyPr/>
                    <a:lstStyle/>
                    <a:p>
                      <a:r>
                        <a:rPr lang="en-GB" sz="2400" noProof="0"/>
                        <a:t>Appearance of the extraction solution at the end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r>
                        <a:rPr lang="en-GB" sz="2400" noProof="0" dirty="0"/>
                        <a:t>The clear and colourless solution at the beginning becomes dark and cloudy.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380005979"/>
                  </a:ext>
                </a:extLst>
              </a:tr>
            </a:tbl>
          </a:graphicData>
        </a:graphic>
      </p:graphicFrame>
    </p:spTree>
    <p:extLst>
      <p:ext uri="{BB962C8B-B14F-4D97-AF65-F5344CB8AC3E}">
        <p14:creationId xmlns:p14="http://schemas.microsoft.com/office/powerpoint/2010/main" val="1588436607"/>
      </p:ext>
    </p:extLst>
  </p:cSld>
  <p:clrMapOvr>
    <a:masterClrMapping/>
  </p:clrMapOvr>
</p:sld>
</file>

<file path=ppt/theme/theme1.xml><?xml version="1.0" encoding="utf-8"?>
<a:theme xmlns:a="http://schemas.openxmlformats.org/drawingml/2006/main" name="General Master">
  <a:themeElements>
    <a:clrScheme name="SonSEU">
      <a:dk1>
        <a:srgbClr val="052850"/>
      </a:dk1>
      <a:lt1>
        <a:srgbClr val="FFFFFF"/>
      </a:lt1>
      <a:dk2>
        <a:srgbClr val="6192C0"/>
      </a:dk2>
      <a:lt2>
        <a:srgbClr val="E9F3FF"/>
      </a:lt2>
      <a:accent1>
        <a:srgbClr val="FABB14"/>
      </a:accent1>
      <a:accent2>
        <a:srgbClr val="95C11F"/>
      </a:accent2>
      <a:accent3>
        <a:srgbClr val="EF7D00"/>
      </a:accent3>
      <a:accent4>
        <a:srgbClr val="009ED3"/>
      </a:accent4>
      <a:accent5>
        <a:srgbClr val="B83844"/>
      </a:accent5>
      <a:accent6>
        <a:srgbClr val="2A61A0"/>
      </a:accent6>
      <a:hlink>
        <a:srgbClr val="052850"/>
      </a:hlink>
      <a:folHlink>
        <a:srgbClr val="05285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22094_SonSDE_SDG_PPT-Vorlage 02-ohneSAP.pptx" id="{5425E4F7-D4A3-4B13-B269-E359D7AA53E7}" vid="{2DDBACB9-ECA7-4B79-9EB5-D84E067C0E3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ws22094_SonSDE_SDG_PPT-Vorlage 02-ohneSAP</Template>
  <TotalTime>0</TotalTime>
  <Words>714</Words>
  <Application>Microsoft Office PowerPoint</Application>
  <PresentationFormat>Breitbild</PresentationFormat>
  <Paragraphs>80</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Systemschrift Normal</vt:lpstr>
      <vt:lpstr>General Master</vt:lpstr>
      <vt:lpstr>Keratin extraction</vt:lpstr>
      <vt:lpstr>Introduction</vt:lpstr>
      <vt:lpstr>Keratin</vt:lpstr>
      <vt:lpstr>Keratin</vt:lpstr>
      <vt:lpstr>Tools</vt:lpstr>
      <vt:lpstr>Materials</vt:lpstr>
      <vt:lpstr>Method for keratin extraction</vt:lpstr>
      <vt:lpstr>Method for keratin extraction</vt:lpstr>
      <vt:lpstr>Results of keratin extraction</vt:lpstr>
      <vt:lpstr>Method for keratin flocculation</vt:lpstr>
      <vt:lpstr>Method for keratin flocculation</vt:lpstr>
      <vt:lpstr>Results of keratin flocculation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Keratin</dc:title>
  <dc:creator>Johanna Sorsakivi</dc:creator>
  <cp:lastModifiedBy>Johanna Sorsakivi</cp:lastModifiedBy>
  <cp:revision>9</cp:revision>
  <dcterms:created xsi:type="dcterms:W3CDTF">2022-09-15T10:16:17Z</dcterms:created>
  <dcterms:modified xsi:type="dcterms:W3CDTF">2022-09-15T14:37:35Z</dcterms:modified>
</cp:coreProperties>
</file>