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BEEF8"/>
    <a:srgbClr val="008F32"/>
    <a:srgbClr val="6BB41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643"/>
    <p:restoredTop sz="94701"/>
  </p:normalViewPr>
  <p:slideViewPr>
    <p:cSldViewPr snapToGrid="0" snapToObjects="1">
      <p:cViewPr varScale="1">
        <p:scale>
          <a:sx n="82" d="100"/>
          <a:sy n="82" d="100"/>
        </p:scale>
        <p:origin x="917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8F5D08-090C-C040-928D-90DCD7ADA17C}" type="datetimeFigureOut">
              <a:rPr lang="de-DE" smtClean="0"/>
              <a:t>16.09.2022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8C5A14-0135-F848-8810-D07C9D09F3B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288252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A8C5A14-0135-F848-8810-D07C9D09F3BD}" type="slidenum">
              <a:rPr lang="de-DE" smtClean="0"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073539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A8C5A14-0135-F848-8810-D07C9D09F3BD}" type="slidenum">
              <a:rPr lang="de-DE" smtClean="0"/>
              <a:t>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4883405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A8C5A14-0135-F848-8810-D07C9D09F3BD}" type="slidenum">
              <a:rPr lang="de-DE" smtClean="0"/>
              <a:t>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754555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A8C5A14-0135-F848-8810-D07C9D09F3BD}" type="slidenum">
              <a:rPr lang="de-DE" smtClean="0"/>
              <a:t>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722009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image" Target="../media/image1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Grafik 13" descr="Ein Bild, das Platz enthält.&#10;&#10;Automatisch generierte Beschreibung">
            <a:extLst>
              <a:ext uri="{FF2B5EF4-FFF2-40B4-BE49-F238E27FC236}">
                <a16:creationId xmlns:a16="http://schemas.microsoft.com/office/drawing/2014/main" id="{0433F37E-1547-6B79-195B-5F6426821DF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327399" y="4229100"/>
            <a:ext cx="8864600" cy="2628900"/>
          </a:xfrm>
          <a:prstGeom prst="rect">
            <a:avLst/>
          </a:prstGeom>
        </p:spPr>
      </p:pic>
      <p:pic>
        <p:nvPicPr>
          <p:cNvPr id="8" name="Grafik 7">
            <a:extLst>
              <a:ext uri="{FF2B5EF4-FFF2-40B4-BE49-F238E27FC236}">
                <a16:creationId xmlns:a16="http://schemas.microsoft.com/office/drawing/2014/main" id="{8E8977AD-4DCF-7BE5-8FB0-3B47C29D4E9C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995338" y="377553"/>
            <a:ext cx="2196662" cy="805443"/>
          </a:xfrm>
          <a:prstGeom prst="rect">
            <a:avLst/>
          </a:prstGeom>
        </p:spPr>
      </p:pic>
      <p:pic>
        <p:nvPicPr>
          <p:cNvPr id="10" name="Grafik 9">
            <a:extLst>
              <a:ext uri="{FF2B5EF4-FFF2-40B4-BE49-F238E27FC236}">
                <a16:creationId xmlns:a16="http://schemas.microsoft.com/office/drawing/2014/main" id="{1D938728-D108-CE9F-5438-058B6D3DC69D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0" y="0"/>
            <a:ext cx="2984500" cy="2387600"/>
          </a:xfrm>
          <a:prstGeom prst="rect">
            <a:avLst/>
          </a:prstGeom>
        </p:spPr>
      </p:pic>
      <p:pic>
        <p:nvPicPr>
          <p:cNvPr id="12" name="Grafik 11">
            <a:extLst>
              <a:ext uri="{FF2B5EF4-FFF2-40B4-BE49-F238E27FC236}">
                <a16:creationId xmlns:a16="http://schemas.microsoft.com/office/drawing/2014/main" id="{FC0073B2-BC9C-6075-7874-E1F7D23CD3A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5"/>
          <a:srcRect l="1" r="320"/>
          <a:stretch/>
        </p:blipFill>
        <p:spPr>
          <a:xfrm>
            <a:off x="5676459" y="1437946"/>
            <a:ext cx="6515539" cy="3048000"/>
          </a:xfrm>
          <a:prstGeom prst="rect">
            <a:avLst/>
          </a:prstGeom>
        </p:spPr>
      </p:pic>
      <p:pic>
        <p:nvPicPr>
          <p:cNvPr id="16" name="Grafik 15" descr="Ein Bild, das Platz enthält.&#10;&#10;Automatisch generierte Beschreibung">
            <a:extLst>
              <a:ext uri="{FF2B5EF4-FFF2-40B4-BE49-F238E27FC236}">
                <a16:creationId xmlns:a16="http://schemas.microsoft.com/office/drawing/2014/main" id="{D3E09946-E6F7-5FB5-8FC8-71C75305AF45}"/>
              </a:ext>
            </a:extLst>
          </p:cNvPr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-2" y="2387600"/>
            <a:ext cx="8763000" cy="3416300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70E24430-F5D4-5247-B205-3A7038DB4E7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90504" y="2430162"/>
            <a:ext cx="6865886" cy="2009746"/>
          </a:xfrm>
        </p:spPr>
        <p:txBody>
          <a:bodyPr anchor="b"/>
          <a:lstStyle>
            <a:lvl1pPr algn="l">
              <a:defRPr sz="4800">
                <a:solidFill>
                  <a:schemeClr val="bg1"/>
                </a:solidFill>
              </a:defRPr>
            </a:lvl1pPr>
          </a:lstStyle>
          <a:p>
            <a:r>
              <a:rPr lang="de-DE" dirty="0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520A4042-6639-DA49-8695-03A5DCAEA04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90504" y="4531983"/>
            <a:ext cx="6865886" cy="1292168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dirty="0"/>
              <a:t>Master-Untertitelformat bearbeiten</a:t>
            </a:r>
          </a:p>
        </p:txBody>
      </p:sp>
      <p:pic>
        <p:nvPicPr>
          <p:cNvPr id="18" name="Grafik 17" descr="Ein Bild, das Text, Vektorgrafiken enthält.&#10;&#10;Automatisch generierte Beschreibung">
            <a:extLst>
              <a:ext uri="{FF2B5EF4-FFF2-40B4-BE49-F238E27FC236}">
                <a16:creationId xmlns:a16="http://schemas.microsoft.com/office/drawing/2014/main" id="{5948F2FF-AA7A-BF8A-42B6-592AFA96C4AA}"/>
              </a:ext>
            </a:extLst>
          </p:cNvPr>
          <p:cNvPicPr>
            <a:picLocks noChangeAspect="1"/>
          </p:cNvPicPr>
          <p:nvPr userDrawn="1"/>
        </p:nvPicPr>
        <p:blipFill>
          <a:blip r:embed="rId7"/>
          <a:stretch>
            <a:fillRect/>
          </a:stretch>
        </p:blipFill>
        <p:spPr>
          <a:xfrm>
            <a:off x="7468758" y="2644860"/>
            <a:ext cx="4406900" cy="2616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524695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700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F798AAB-3F16-494D-B104-3A451F647E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8000" y="467999"/>
            <a:ext cx="9046800" cy="871200"/>
          </a:xfrm>
        </p:spPr>
        <p:txBody>
          <a:bodyPr/>
          <a:lstStyle>
            <a:lvl1pPr>
              <a:defRPr>
                <a:solidFill>
                  <a:srgbClr val="008F32"/>
                </a:solidFill>
              </a:defRPr>
            </a:lvl1pPr>
          </a:lstStyle>
          <a:p>
            <a:r>
              <a:rPr lang="de-DE" dirty="0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182B1F4-A507-524A-B617-CA90BA3C3E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7999" y="1706400"/>
            <a:ext cx="10976400" cy="4152533"/>
          </a:xfrm>
        </p:spPr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39799989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(2 column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2966B54-7111-3545-8DCE-C2A015162D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ED646B1-5971-B949-9F1C-28155ACEB17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29558" y="1706400"/>
            <a:ext cx="5098112" cy="4015670"/>
          </a:xfrm>
        </p:spPr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9" name="Inhaltsplatzhalter 2">
            <a:extLst>
              <a:ext uri="{FF2B5EF4-FFF2-40B4-BE49-F238E27FC236}">
                <a16:creationId xmlns:a16="http://schemas.microsoft.com/office/drawing/2014/main" id="{5936947A-998D-E646-B409-BC7AC51EB4DE}"/>
              </a:ext>
            </a:extLst>
          </p:cNvPr>
          <p:cNvSpPr>
            <a:spLocks noGrp="1"/>
          </p:cNvSpPr>
          <p:nvPr>
            <p:ph sz="half" idx="13"/>
          </p:nvPr>
        </p:nvSpPr>
        <p:spPr>
          <a:xfrm>
            <a:off x="6363376" y="1706400"/>
            <a:ext cx="5098112" cy="4015670"/>
          </a:xfrm>
        </p:spPr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8536442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54E1EBC-C9B9-5C4A-9A12-C34E2E34B6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19145020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pty (Logo onl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573065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ub 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1464713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88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ig photo and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921645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inal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520444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4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2.pn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eck 5">
            <a:extLst>
              <a:ext uri="{FF2B5EF4-FFF2-40B4-BE49-F238E27FC236}">
                <a16:creationId xmlns:a16="http://schemas.microsoft.com/office/drawing/2014/main" id="{86E9E0F0-9A83-E699-1619-0DB3211A2052}"/>
              </a:ext>
            </a:extLst>
          </p:cNvPr>
          <p:cNvSpPr/>
          <p:nvPr userDrawn="1"/>
        </p:nvSpPr>
        <p:spPr>
          <a:xfrm>
            <a:off x="0" y="5943599"/>
            <a:ext cx="12192000" cy="914400"/>
          </a:xfrm>
          <a:prstGeom prst="rect">
            <a:avLst/>
          </a:prstGeom>
          <a:solidFill>
            <a:srgbClr val="DBEEF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pic>
        <p:nvPicPr>
          <p:cNvPr id="12" name="Grafik 11" descr="Ein Bild, das Text, Vektorgrafiken enthält.&#10;&#10;Automatisch generierte Beschreibung">
            <a:extLst>
              <a:ext uri="{FF2B5EF4-FFF2-40B4-BE49-F238E27FC236}">
                <a16:creationId xmlns:a16="http://schemas.microsoft.com/office/drawing/2014/main" id="{672B8880-844E-3DEC-E9BE-979160008CA8}"/>
              </a:ext>
            </a:extLst>
          </p:cNvPr>
          <p:cNvPicPr>
            <a:picLocks noChangeAspect="1"/>
          </p:cNvPicPr>
          <p:nvPr userDrawn="1"/>
        </p:nvPicPr>
        <p:blipFill>
          <a:blip r:embed="rId10"/>
          <a:stretch>
            <a:fillRect/>
          </a:stretch>
        </p:blipFill>
        <p:spPr>
          <a:xfrm>
            <a:off x="386043" y="5491151"/>
            <a:ext cx="1759789" cy="1044716"/>
          </a:xfrm>
          <a:prstGeom prst="rect">
            <a:avLst/>
          </a:prstGeom>
        </p:spPr>
      </p:pic>
      <p:sp>
        <p:nvSpPr>
          <p:cNvPr id="4" name="Rechteck 3">
            <a:extLst>
              <a:ext uri="{FF2B5EF4-FFF2-40B4-BE49-F238E27FC236}">
                <a16:creationId xmlns:a16="http://schemas.microsoft.com/office/drawing/2014/main" id="{2B3876C4-F625-96B4-3F74-147CDC965EB5}"/>
              </a:ext>
            </a:extLst>
          </p:cNvPr>
          <p:cNvSpPr/>
          <p:nvPr userDrawn="1"/>
        </p:nvSpPr>
        <p:spPr>
          <a:xfrm>
            <a:off x="0" y="-1"/>
            <a:ext cx="12192000" cy="467700"/>
          </a:xfrm>
          <a:prstGeom prst="rect">
            <a:avLst/>
          </a:prstGeom>
          <a:solidFill>
            <a:srgbClr val="DBEEF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877766A1-0820-8C4C-B37C-81745ABD7E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9558" y="467699"/>
            <a:ext cx="8863353" cy="870907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/>
          <a:p>
            <a:r>
              <a:rPr lang="de-DE" dirty="0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F00D0FA8-B299-E049-B331-07FC9268D14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29557" y="1706253"/>
            <a:ext cx="10976400" cy="40818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pic>
        <p:nvPicPr>
          <p:cNvPr id="8" name="Grafik 7">
            <a:extLst>
              <a:ext uri="{FF2B5EF4-FFF2-40B4-BE49-F238E27FC236}">
                <a16:creationId xmlns:a16="http://schemas.microsoft.com/office/drawing/2014/main" id="{D5A03409-133F-D208-F9EE-A49CC4F10894}"/>
              </a:ext>
            </a:extLst>
          </p:cNvPr>
          <p:cNvPicPr>
            <a:picLocks noChangeAspect="1"/>
          </p:cNvPicPr>
          <p:nvPr userDrawn="1"/>
        </p:nvPicPr>
        <p:blipFill>
          <a:blip r:embed="rId11"/>
          <a:stretch>
            <a:fillRect/>
          </a:stretch>
        </p:blipFill>
        <p:spPr>
          <a:xfrm>
            <a:off x="0" y="467699"/>
            <a:ext cx="647700" cy="838200"/>
          </a:xfrm>
          <a:prstGeom prst="rect">
            <a:avLst/>
          </a:prstGeom>
        </p:spPr>
      </p:pic>
      <p:pic>
        <p:nvPicPr>
          <p:cNvPr id="10" name="Grafik 9">
            <a:extLst>
              <a:ext uri="{FF2B5EF4-FFF2-40B4-BE49-F238E27FC236}">
                <a16:creationId xmlns:a16="http://schemas.microsoft.com/office/drawing/2014/main" id="{9DF1B3FB-53DB-49B2-968C-66AA8C986010}"/>
              </a:ext>
            </a:extLst>
          </p:cNvPr>
          <p:cNvPicPr>
            <a:picLocks noChangeAspect="1"/>
          </p:cNvPicPr>
          <p:nvPr userDrawn="1"/>
        </p:nvPicPr>
        <p:blipFill>
          <a:blip r:embed="rId12"/>
          <a:stretch>
            <a:fillRect/>
          </a:stretch>
        </p:blipFill>
        <p:spPr>
          <a:xfrm>
            <a:off x="10299700" y="-1"/>
            <a:ext cx="1892300" cy="1587500"/>
          </a:xfrm>
          <a:prstGeom prst="rect">
            <a:avLst/>
          </a:prstGeom>
        </p:spPr>
      </p:pic>
      <p:pic>
        <p:nvPicPr>
          <p:cNvPr id="16" name="Grafik 15">
            <a:extLst>
              <a:ext uri="{FF2B5EF4-FFF2-40B4-BE49-F238E27FC236}">
                <a16:creationId xmlns:a16="http://schemas.microsoft.com/office/drawing/2014/main" id="{C64D410F-921A-1373-53B1-4AACA23C6078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9995338" y="5933090"/>
            <a:ext cx="2196662" cy="9249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39112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4" r:id="rId4"/>
    <p:sldLayoutId id="2147483655" r:id="rId5"/>
    <p:sldLayoutId id="2147483651" r:id="rId6"/>
    <p:sldLayoutId id="2147483658" r:id="rId7"/>
    <p:sldLayoutId id="2147483656" r:id="rId8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kern="1200">
          <a:solidFill>
            <a:srgbClr val="008F3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rgbClr val="6BB41D"/>
        </a:buClr>
        <a:buFont typeface="Systemschrift Normal"/>
        <a:buChar char="‣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36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6BB41D"/>
        </a:buClr>
        <a:buFont typeface="Systemschrift Normal"/>
        <a:buChar char="‣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6840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6BB41D"/>
        </a:buClr>
        <a:buFont typeface="Systemschrift Normal"/>
        <a:buChar char="‣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6BB41D"/>
        </a:buClr>
        <a:buFont typeface="Systemschrift Normal"/>
        <a:buChar char="‣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376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6BB41D"/>
        </a:buClr>
        <a:buFont typeface="Systemschrift Normal"/>
        <a:buChar char="‣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404" userDrawn="1">
          <p15:clr>
            <a:srgbClr val="F26B43"/>
          </p15:clr>
        </p15:guide>
        <p15:guide id="2" orient="horz" pos="1162" userDrawn="1">
          <p15:clr>
            <a:srgbClr val="F26B43"/>
          </p15:clr>
        </p15:guide>
        <p15:guide id="3" pos="7157" userDrawn="1">
          <p15:clr>
            <a:srgbClr val="F26B43"/>
          </p15:clr>
        </p15:guide>
        <p15:guide id="4" orient="horz" pos="3935" userDrawn="1">
          <p15:clr>
            <a:srgbClr val="F26B43"/>
          </p15:clr>
        </p15:guide>
        <p15:guide id="5" orient="horz" pos="980" userDrawn="1">
          <p15:clr>
            <a:srgbClr val="F26B43"/>
          </p15:clr>
        </p15:guide>
        <p15:guide id="6" pos="7495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5EF6817-FE2A-AA41-81FE-29A994FBAEB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90504" y="2394409"/>
            <a:ext cx="6865886" cy="3403076"/>
          </a:xfrm>
        </p:spPr>
        <p:txBody>
          <a:bodyPr anchor="ctr" anchorCtr="0"/>
          <a:lstStyle/>
          <a:p>
            <a:r>
              <a:rPr lang="de-DE" dirty="0" err="1"/>
              <a:t>Plastic</a:t>
            </a:r>
            <a:r>
              <a:rPr lang="de-DE" dirty="0"/>
              <a:t> and </a:t>
            </a:r>
            <a:r>
              <a:rPr lang="de-DE" dirty="0" err="1"/>
              <a:t>the</a:t>
            </a:r>
            <a:r>
              <a:rPr lang="de-DE" dirty="0"/>
              <a:t> 3 </a:t>
            </a:r>
            <a:r>
              <a:rPr lang="de-DE" dirty="0" err="1"/>
              <a:t>Rs</a:t>
            </a:r>
            <a:r>
              <a:rPr lang="de-DE" dirty="0"/>
              <a:t>:</a:t>
            </a:r>
            <a:br>
              <a:rPr lang="de-DE" dirty="0"/>
            </a:br>
            <a:r>
              <a:rPr lang="de-DE" dirty="0" err="1"/>
              <a:t>Reduce</a:t>
            </a:r>
            <a:r>
              <a:rPr lang="de-DE" dirty="0"/>
              <a:t>, Reuse, Recycle</a:t>
            </a:r>
            <a:endParaRPr lang="de-DE" sz="2400" b="0" dirty="0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19A6844F-09A8-184E-9152-2C75C1004AA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242371" y="5934269"/>
            <a:ext cx="7548575" cy="755162"/>
          </a:xfrm>
        </p:spPr>
        <p:txBody>
          <a:bodyPr/>
          <a:lstStyle/>
          <a:p>
            <a:pPr algn="r"/>
            <a:r>
              <a:rPr lang="en-US" b="1" dirty="0"/>
              <a:t>The 3 Rs and the Products of the Future</a:t>
            </a:r>
            <a:endParaRPr lang="de-DE" b="1" dirty="0"/>
          </a:p>
        </p:txBody>
      </p:sp>
    </p:spTree>
    <p:extLst>
      <p:ext uri="{BB962C8B-B14F-4D97-AF65-F5344CB8AC3E}">
        <p14:creationId xmlns:p14="http://schemas.microsoft.com/office/powerpoint/2010/main" val="12332548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el 14">
            <a:extLst>
              <a:ext uri="{FF2B5EF4-FFF2-40B4-BE49-F238E27FC236}">
                <a16:creationId xmlns:a16="http://schemas.microsoft.com/office/drawing/2014/main" id="{E1DAED24-A679-C946-81FE-A15DBBD2E9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/>
              <a:t>Reduce</a:t>
            </a:r>
            <a:endParaRPr lang="de-DE" dirty="0"/>
          </a:p>
        </p:txBody>
      </p:sp>
      <p:sp>
        <p:nvSpPr>
          <p:cNvPr id="16" name="Inhaltsplatzhalter 15">
            <a:extLst>
              <a:ext uri="{FF2B5EF4-FFF2-40B4-BE49-F238E27FC236}">
                <a16:creationId xmlns:a16="http://schemas.microsoft.com/office/drawing/2014/main" id="{DA603322-36D1-C448-8925-6C645D80DF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l">
              <a:buNone/>
            </a:pPr>
            <a:r>
              <a:rPr lang="en-US" b="0" i="0" dirty="0">
                <a:effectLst/>
              </a:rPr>
              <a:t>To "reduce" means to limit the amount of things we throw away.</a:t>
            </a:r>
          </a:p>
          <a:p>
            <a:pPr algn="l"/>
            <a:endParaRPr lang="en-US" dirty="0"/>
          </a:p>
          <a:p>
            <a:pPr marL="0" indent="0" algn="l">
              <a:buNone/>
            </a:pPr>
            <a:r>
              <a:rPr lang="en-US" b="0" i="0" dirty="0">
                <a:effectLst/>
              </a:rPr>
              <a:t>What </a:t>
            </a:r>
            <a:r>
              <a:rPr lang="en-US" dirty="0"/>
              <a:t>do you think is</a:t>
            </a:r>
            <a:r>
              <a:rPr lang="en-US" b="0" i="0" dirty="0">
                <a:effectLst/>
              </a:rPr>
              <a:t> the most effective way to reduce waste?</a:t>
            </a:r>
          </a:p>
          <a:p>
            <a:pPr marL="457200" indent="-457200" algn="l">
              <a:buFont typeface="+mj-lt"/>
              <a:buAutoNum type="alphaLcPeriod"/>
            </a:pPr>
            <a:r>
              <a:rPr lang="en-US" dirty="0"/>
              <a:t>Use paper bags</a:t>
            </a:r>
            <a:endParaRPr lang="en-US" b="0" i="0" dirty="0">
              <a:effectLst/>
            </a:endParaRPr>
          </a:p>
          <a:p>
            <a:pPr marL="457200" indent="-457200" algn="l">
              <a:buFont typeface="+mj-lt"/>
              <a:buAutoNum type="alphaLcPeriod"/>
            </a:pPr>
            <a:r>
              <a:rPr lang="en-US" dirty="0"/>
              <a:t>Not create it in the first place!</a:t>
            </a:r>
          </a:p>
          <a:p>
            <a:pPr marL="457200" indent="-457200" algn="l">
              <a:buFont typeface="+mj-lt"/>
              <a:buAutoNum type="alphaLcPeriod"/>
            </a:pPr>
            <a:r>
              <a:rPr lang="en-US" dirty="0"/>
              <a:t>Use biodegradable bags</a:t>
            </a:r>
            <a:endParaRPr lang="en-US" b="0" i="0" dirty="0">
              <a:effectLst/>
            </a:endParaRPr>
          </a:p>
        </p:txBody>
      </p:sp>
      <p:sp>
        <p:nvSpPr>
          <p:cNvPr id="2" name="Foliennummernplatzhalter 1">
            <a:extLst>
              <a:ext uri="{FF2B5EF4-FFF2-40B4-BE49-F238E27FC236}">
                <a16:creationId xmlns:a16="http://schemas.microsoft.com/office/drawing/2014/main" id="{25C46BFD-F403-734F-A967-47213629D19D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0" y="6475413"/>
            <a:ext cx="409575" cy="363537"/>
          </a:xfrm>
          <a:prstGeom prst="rect">
            <a:avLst/>
          </a:prstGeom>
        </p:spPr>
        <p:txBody>
          <a:bodyPr/>
          <a:lstStyle/>
          <a:p>
            <a:pPr algn="l"/>
            <a:fld id="{62165B04-20C0-2047-8B05-FEB9ACC29ABC}" type="slidenum">
              <a:rPr lang="de-DE" smtClean="0"/>
              <a:pPr algn="l"/>
              <a:t>2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0837098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el 14">
            <a:extLst>
              <a:ext uri="{FF2B5EF4-FFF2-40B4-BE49-F238E27FC236}">
                <a16:creationId xmlns:a16="http://schemas.microsoft.com/office/drawing/2014/main" id="{E1DAED24-A679-C946-81FE-A15DBBD2E9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Reduce</a:t>
            </a:r>
            <a:endParaRPr lang="de-DE" dirty="0"/>
          </a:p>
        </p:txBody>
      </p:sp>
      <p:sp>
        <p:nvSpPr>
          <p:cNvPr id="16" name="Inhaltsplatzhalter 15">
            <a:extLst>
              <a:ext uri="{FF2B5EF4-FFF2-40B4-BE49-F238E27FC236}">
                <a16:creationId xmlns:a16="http://schemas.microsoft.com/office/drawing/2014/main" id="{DA603322-36D1-C448-8925-6C645D80DF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Can you think of ways to reduce plastic?</a:t>
            </a:r>
          </a:p>
          <a:p>
            <a:r>
              <a:rPr lang="en-US" b="0" i="0" dirty="0">
                <a:effectLst/>
              </a:rPr>
              <a:t>Bring your own shopping bags</a:t>
            </a:r>
          </a:p>
          <a:p>
            <a:r>
              <a:rPr lang="en-US" b="0" i="0" dirty="0">
                <a:effectLst/>
              </a:rPr>
              <a:t>Use a reusable water bottle or cup for beverages and containers for lunch</a:t>
            </a:r>
          </a:p>
          <a:p>
            <a:r>
              <a:rPr lang="en-US" b="0" i="0" dirty="0">
                <a:effectLst/>
              </a:rPr>
              <a:t>Say no to disposable straws and cutlery</a:t>
            </a:r>
          </a:p>
          <a:p>
            <a:r>
              <a:rPr lang="en-US" b="0" i="0" dirty="0">
                <a:effectLst/>
              </a:rPr>
              <a:t>Do not use the plastic produce bags</a:t>
            </a:r>
          </a:p>
          <a:p>
            <a:r>
              <a:rPr lang="en-US" b="0" i="0" dirty="0">
                <a:effectLst/>
              </a:rPr>
              <a:t>Store leftovers in glass jars</a:t>
            </a:r>
          </a:p>
          <a:p>
            <a:r>
              <a:rPr lang="en-US" b="0" i="0" dirty="0">
                <a:effectLst/>
              </a:rPr>
              <a:t>Share your tips with family and friends</a:t>
            </a:r>
          </a:p>
          <a:p>
            <a:r>
              <a:rPr lang="en-US" dirty="0"/>
              <a:t>…</a:t>
            </a:r>
            <a:endParaRPr lang="en-US" b="0" i="0" dirty="0">
              <a:effectLst/>
            </a:endParaRPr>
          </a:p>
        </p:txBody>
      </p:sp>
      <p:sp>
        <p:nvSpPr>
          <p:cNvPr id="2" name="Foliennummernplatzhalter 1">
            <a:extLst>
              <a:ext uri="{FF2B5EF4-FFF2-40B4-BE49-F238E27FC236}">
                <a16:creationId xmlns:a16="http://schemas.microsoft.com/office/drawing/2014/main" id="{25C46BFD-F403-734F-A967-47213629D19D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0" y="6475413"/>
            <a:ext cx="409575" cy="363537"/>
          </a:xfrm>
          <a:prstGeom prst="rect">
            <a:avLst/>
          </a:prstGeom>
        </p:spPr>
        <p:txBody>
          <a:bodyPr/>
          <a:lstStyle/>
          <a:p>
            <a:pPr algn="l"/>
            <a:fld id="{62165B04-20C0-2047-8B05-FEB9ACC29ABC}" type="slidenum">
              <a:rPr lang="de-DE" smtClean="0"/>
              <a:pPr algn="l"/>
              <a:t>3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7100942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el 14">
            <a:extLst>
              <a:ext uri="{FF2B5EF4-FFF2-40B4-BE49-F238E27FC236}">
                <a16:creationId xmlns:a16="http://schemas.microsoft.com/office/drawing/2014/main" id="{E1DAED24-A679-C946-81FE-A15DBBD2E9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Reuse</a:t>
            </a:r>
          </a:p>
        </p:txBody>
      </p:sp>
      <p:sp>
        <p:nvSpPr>
          <p:cNvPr id="16" name="Inhaltsplatzhalter 15">
            <a:extLst>
              <a:ext uri="{FF2B5EF4-FFF2-40B4-BE49-F238E27FC236}">
                <a16:creationId xmlns:a16="http://schemas.microsoft.com/office/drawing/2014/main" id="{DA603322-36D1-C448-8925-6C645D80DFAA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0" i="0" dirty="0">
                <a:effectLst/>
              </a:rPr>
              <a:t>To "reuse" means to use an object again instead of throwing it away.</a:t>
            </a:r>
          </a:p>
          <a:p>
            <a:endParaRPr lang="de-DE" dirty="0"/>
          </a:p>
          <a:p>
            <a:r>
              <a:rPr lang="en-US" b="0" i="0" dirty="0">
                <a:effectLst/>
              </a:rPr>
              <a:t>Can you think of ways that you could reuse a plastic bottle?</a:t>
            </a:r>
            <a:endParaRPr lang="de-DE" dirty="0"/>
          </a:p>
        </p:txBody>
      </p:sp>
      <p:sp>
        <p:nvSpPr>
          <p:cNvPr id="2" name="Foliennummernplatzhalter 1">
            <a:extLst>
              <a:ext uri="{FF2B5EF4-FFF2-40B4-BE49-F238E27FC236}">
                <a16:creationId xmlns:a16="http://schemas.microsoft.com/office/drawing/2014/main" id="{25C46BFD-F403-734F-A967-47213629D19D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0" y="6475413"/>
            <a:ext cx="409575" cy="363537"/>
          </a:xfrm>
          <a:prstGeom prst="rect">
            <a:avLst/>
          </a:prstGeom>
        </p:spPr>
        <p:txBody>
          <a:bodyPr/>
          <a:lstStyle/>
          <a:p>
            <a:pPr algn="l"/>
            <a:fld id="{62165B04-20C0-2047-8B05-FEB9ACC29ABC}" type="slidenum">
              <a:rPr lang="de-DE" smtClean="0"/>
              <a:pPr algn="l"/>
              <a:t>4</a:t>
            </a:fld>
            <a:endParaRPr lang="de-DE" dirty="0"/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EB06045C-D356-39CF-3E50-39AAD11D8D62}"/>
              </a:ext>
            </a:extLst>
          </p:cNvPr>
          <p:cNvSpPr txBox="1"/>
          <p:nvPr/>
        </p:nvSpPr>
        <p:spPr>
          <a:xfrm>
            <a:off x="9114717" y="5247116"/>
            <a:ext cx="26869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err="1">
                <a:solidFill>
                  <a:schemeClr val="bg1">
                    <a:lumMod val="85000"/>
                  </a:schemeClr>
                </a:solidFill>
              </a:rPr>
              <a:t>Photo</a:t>
            </a:r>
            <a:r>
              <a:rPr lang="de-DE" dirty="0">
                <a:solidFill>
                  <a:schemeClr val="bg1">
                    <a:lumMod val="85000"/>
                  </a:schemeClr>
                </a:solidFill>
              </a:rPr>
              <a:t> </a:t>
            </a:r>
            <a:r>
              <a:rPr lang="de-DE" dirty="0" err="1">
                <a:solidFill>
                  <a:schemeClr val="bg1">
                    <a:lumMod val="85000"/>
                  </a:schemeClr>
                </a:solidFill>
              </a:rPr>
              <a:t>by</a:t>
            </a:r>
            <a:r>
              <a:rPr lang="de-DE" dirty="0">
                <a:solidFill>
                  <a:schemeClr val="bg1">
                    <a:lumMod val="85000"/>
                  </a:schemeClr>
                </a:solidFill>
              </a:rPr>
              <a:t> </a:t>
            </a:r>
            <a:r>
              <a:rPr lang="de-DE" dirty="0" err="1">
                <a:solidFill>
                  <a:schemeClr val="bg1">
                    <a:lumMod val="85000"/>
                  </a:schemeClr>
                </a:solidFill>
              </a:rPr>
              <a:t>Stux</a:t>
            </a:r>
            <a:r>
              <a:rPr lang="de-DE" dirty="0">
                <a:solidFill>
                  <a:schemeClr val="bg1">
                    <a:lumMod val="85000"/>
                  </a:schemeClr>
                </a:solidFill>
              </a:rPr>
              <a:t> via </a:t>
            </a:r>
            <a:r>
              <a:rPr lang="de-DE" dirty="0" err="1">
                <a:solidFill>
                  <a:schemeClr val="bg1">
                    <a:lumMod val="85000"/>
                  </a:schemeClr>
                </a:solidFill>
              </a:rPr>
              <a:t>Pixabay</a:t>
            </a:r>
            <a:endParaRPr lang="de-DE" dirty="0">
              <a:solidFill>
                <a:schemeClr val="bg1">
                  <a:lumMod val="85000"/>
                </a:schemeClr>
              </a:solidFill>
            </a:endParaRPr>
          </a:p>
        </p:txBody>
      </p:sp>
      <p:pic>
        <p:nvPicPr>
          <p:cNvPr id="7" name="Inhaltsplatzhalter 6" descr="Ein Bild, das drinnen enthält.&#10;&#10;Automatisch generierte Beschreibung">
            <a:extLst>
              <a:ext uri="{FF2B5EF4-FFF2-40B4-BE49-F238E27FC236}">
                <a16:creationId xmlns:a16="http://schemas.microsoft.com/office/drawing/2014/main" id="{77791F16-017C-5F12-9629-89C21C887E6B}"/>
              </a:ext>
            </a:extLst>
          </p:cNvPr>
          <p:cNvPicPr>
            <a:picLocks noGrp="1" noChangeAspect="1"/>
          </p:cNvPicPr>
          <p:nvPr>
            <p:ph sz="half" idx="13"/>
          </p:nvPr>
        </p:nvPicPr>
        <p:blipFill>
          <a:blip r:embed="rId3"/>
          <a:stretch>
            <a:fillRect/>
          </a:stretch>
        </p:blipFill>
        <p:spPr>
          <a:xfrm>
            <a:off x="6264332" y="1706401"/>
            <a:ext cx="5313379" cy="35422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5372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el 14">
            <a:extLst>
              <a:ext uri="{FF2B5EF4-FFF2-40B4-BE49-F238E27FC236}">
                <a16:creationId xmlns:a16="http://schemas.microsoft.com/office/drawing/2014/main" id="{E1DAED24-A679-C946-81FE-A15DBBD2E9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Recycle</a:t>
            </a:r>
            <a:endParaRPr lang="de-DE" dirty="0"/>
          </a:p>
        </p:txBody>
      </p:sp>
      <p:sp>
        <p:nvSpPr>
          <p:cNvPr id="16" name="Inhaltsplatzhalter 15">
            <a:extLst>
              <a:ext uri="{FF2B5EF4-FFF2-40B4-BE49-F238E27FC236}">
                <a16:creationId xmlns:a16="http://schemas.microsoft.com/office/drawing/2014/main" id="{DA603322-36D1-C448-8925-6C645D80DFAA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 algn="l">
              <a:buNone/>
            </a:pPr>
            <a:r>
              <a:rPr lang="en-US" b="0" i="0" dirty="0">
                <a:effectLst/>
              </a:rPr>
              <a:t>To "recycle" means to take a product that can no longer be used and have it sent to a recycling center to be broken down and made into something new.</a:t>
            </a:r>
          </a:p>
          <a:p>
            <a:pPr algn="l"/>
            <a:endParaRPr lang="en-US" dirty="0"/>
          </a:p>
          <a:p>
            <a:r>
              <a:rPr lang="en-US" i="0" dirty="0">
                <a:effectLst/>
              </a:rPr>
              <a:t>What can you do? </a:t>
            </a:r>
            <a:r>
              <a:rPr lang="en-US" b="0" i="0" dirty="0">
                <a:effectLst/>
              </a:rPr>
              <a:t>Think of everyday things you can do to reduce, reuse and recycle!</a:t>
            </a:r>
          </a:p>
          <a:p>
            <a:pPr algn="l"/>
            <a:endParaRPr lang="en-US" b="0" i="0" dirty="0">
              <a:solidFill>
                <a:srgbClr val="323232"/>
              </a:solidFill>
              <a:effectLst/>
              <a:latin typeface="H5PDroidSans"/>
            </a:endParaRPr>
          </a:p>
          <a:p>
            <a:pPr algn="l"/>
            <a:endParaRPr lang="en-US" b="0" i="0" dirty="0">
              <a:solidFill>
                <a:srgbClr val="323232"/>
              </a:solidFill>
              <a:effectLst/>
              <a:latin typeface="H5PDroidSans"/>
            </a:endParaRPr>
          </a:p>
        </p:txBody>
      </p:sp>
      <p:sp>
        <p:nvSpPr>
          <p:cNvPr id="2" name="Foliennummernplatzhalter 1">
            <a:extLst>
              <a:ext uri="{FF2B5EF4-FFF2-40B4-BE49-F238E27FC236}">
                <a16:creationId xmlns:a16="http://schemas.microsoft.com/office/drawing/2014/main" id="{25C46BFD-F403-734F-A967-47213629D19D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0" y="6475413"/>
            <a:ext cx="409575" cy="363537"/>
          </a:xfrm>
          <a:prstGeom prst="rect">
            <a:avLst/>
          </a:prstGeom>
        </p:spPr>
        <p:txBody>
          <a:bodyPr/>
          <a:lstStyle/>
          <a:p>
            <a:pPr algn="l"/>
            <a:fld id="{62165B04-20C0-2047-8B05-FEB9ACC29ABC}" type="slidenum">
              <a:rPr lang="de-DE" smtClean="0"/>
              <a:pPr algn="l"/>
              <a:t>5</a:t>
            </a:fld>
            <a:endParaRPr lang="de-DE" dirty="0"/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27DF3828-45BB-F6F8-FB53-D99B6A7D5B19}"/>
              </a:ext>
            </a:extLst>
          </p:cNvPr>
          <p:cNvSpPr txBox="1"/>
          <p:nvPr/>
        </p:nvSpPr>
        <p:spPr>
          <a:xfrm>
            <a:off x="8481957" y="5537404"/>
            <a:ext cx="32918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>
                <a:solidFill>
                  <a:schemeClr val="bg1">
                    <a:lumMod val="85000"/>
                  </a:schemeClr>
                </a:solidFill>
              </a:rPr>
              <a:t>FreeImages</a:t>
            </a:r>
            <a:r>
              <a:rPr lang="en-US" dirty="0">
                <a:solidFill>
                  <a:schemeClr val="bg1">
                    <a:lumMod val="85000"/>
                  </a:schemeClr>
                </a:solidFill>
              </a:rPr>
              <a:t> Recycle by Jay Lopez</a:t>
            </a:r>
            <a:endParaRPr lang="de-DE" dirty="0">
              <a:solidFill>
                <a:schemeClr val="bg1">
                  <a:lumMod val="85000"/>
                </a:schemeClr>
              </a:solidFill>
            </a:endParaRPr>
          </a:p>
        </p:txBody>
      </p:sp>
      <p:pic>
        <p:nvPicPr>
          <p:cNvPr id="6" name="Inhaltsplatzhalter 5" descr="Ein Bild, das Essen, Stück, Rahm, Schokolade enthält.&#10;&#10;Automatisch generierte Beschreibung">
            <a:extLst>
              <a:ext uri="{FF2B5EF4-FFF2-40B4-BE49-F238E27FC236}">
                <a16:creationId xmlns:a16="http://schemas.microsoft.com/office/drawing/2014/main" id="{43C2A12E-309A-A521-51BA-1E9A8F29CBFF}"/>
              </a:ext>
            </a:extLst>
          </p:cNvPr>
          <p:cNvPicPr>
            <a:picLocks noGrp="1" noChangeAspect="1"/>
          </p:cNvPicPr>
          <p:nvPr>
            <p:ph sz="half" idx="13"/>
          </p:nvPr>
        </p:nvPicPr>
        <p:blipFill>
          <a:blip r:embed="rId3"/>
          <a:stretch>
            <a:fillRect/>
          </a:stretch>
        </p:blipFill>
        <p:spPr>
          <a:xfrm>
            <a:off x="6751462" y="1706400"/>
            <a:ext cx="4854383" cy="3826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9809911"/>
      </p:ext>
    </p:extLst>
  </p:cSld>
  <p:clrMapOvr>
    <a:masterClrMapping/>
  </p:clrMapOvr>
</p:sld>
</file>

<file path=ppt/theme/theme1.xml><?xml version="1.0" encoding="utf-8"?>
<a:theme xmlns:a="http://schemas.openxmlformats.org/drawingml/2006/main" name="General Master">
  <a:themeElements>
    <a:clrScheme name="SonSEU">
      <a:dk1>
        <a:srgbClr val="052850"/>
      </a:dk1>
      <a:lt1>
        <a:srgbClr val="FFFFFF"/>
      </a:lt1>
      <a:dk2>
        <a:srgbClr val="6192C0"/>
      </a:dk2>
      <a:lt2>
        <a:srgbClr val="E9F3FF"/>
      </a:lt2>
      <a:accent1>
        <a:srgbClr val="FABB14"/>
      </a:accent1>
      <a:accent2>
        <a:srgbClr val="95C11F"/>
      </a:accent2>
      <a:accent3>
        <a:srgbClr val="EF7D00"/>
      </a:accent3>
      <a:accent4>
        <a:srgbClr val="009ED3"/>
      </a:accent4>
      <a:accent5>
        <a:srgbClr val="B83844"/>
      </a:accent5>
      <a:accent6>
        <a:srgbClr val="2A61A0"/>
      </a:accent6>
      <a:hlink>
        <a:srgbClr val="052850"/>
      </a:hlink>
      <a:folHlink>
        <a:srgbClr val="052850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220</Words>
  <Application>Microsoft Office PowerPoint</Application>
  <PresentationFormat>Breitbild</PresentationFormat>
  <Paragraphs>36</Paragraphs>
  <Slides>5</Slides>
  <Notes>4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5</vt:i4>
      </vt:variant>
    </vt:vector>
  </HeadingPairs>
  <TitlesOfParts>
    <vt:vector size="10" baseType="lpstr">
      <vt:lpstr>Arial</vt:lpstr>
      <vt:lpstr>Calibri</vt:lpstr>
      <vt:lpstr>H5PDroidSans</vt:lpstr>
      <vt:lpstr>Systemschrift Normal</vt:lpstr>
      <vt:lpstr>General Master</vt:lpstr>
      <vt:lpstr>Plastic and the 3 Rs: Reduce, Reuse, Recycle</vt:lpstr>
      <vt:lpstr>Reduce</vt:lpstr>
      <vt:lpstr>Reduce</vt:lpstr>
      <vt:lpstr>Reuse</vt:lpstr>
      <vt:lpstr>Recycle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Christian Weber</dc:creator>
  <cp:lastModifiedBy>Johanna Sorsakivi</cp:lastModifiedBy>
  <cp:revision>78</cp:revision>
  <dcterms:created xsi:type="dcterms:W3CDTF">2021-01-06T08:44:14Z</dcterms:created>
  <dcterms:modified xsi:type="dcterms:W3CDTF">2022-09-16T10:48:50Z</dcterms:modified>
</cp:coreProperties>
</file>