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6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8"/>
    <a:srgbClr val="008F32"/>
    <a:srgbClr val="6BB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1"/>
  </p:normalViewPr>
  <p:slideViewPr>
    <p:cSldViewPr snapToGrid="0" snapToObjects="1">
      <p:cViewPr varScale="1">
        <p:scale>
          <a:sx n="80" d="100"/>
          <a:sy n="80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F5D08-090C-C040-928D-90DCD7ADA17C}" type="datetimeFigureOut">
              <a:rPr lang="de-DE" smtClean="0"/>
              <a:t>16.09.2022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5A14-0135-F848-8810-D07C9D09F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8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Platz enthält.&#10;&#10;Automatisch generierte Beschreibung">
            <a:extLst>
              <a:ext uri="{FF2B5EF4-FFF2-40B4-BE49-F238E27FC236}">
                <a16:creationId xmlns:a16="http://schemas.microsoft.com/office/drawing/2014/main" id="{0433F37E-1547-6B79-195B-5F6426821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399" y="4229100"/>
            <a:ext cx="8864600" cy="26289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E8977AD-4DCF-7BE5-8FB0-3B47C29D4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5338" y="377553"/>
            <a:ext cx="2196662" cy="8054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D938728-D108-CE9F-5438-058B6D3DC6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984500" cy="2387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C0073B2-BC9C-6075-7874-E1F7D23CD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" r="320"/>
          <a:stretch/>
        </p:blipFill>
        <p:spPr>
          <a:xfrm>
            <a:off x="5676459" y="1437946"/>
            <a:ext cx="6515539" cy="3048000"/>
          </a:xfrm>
          <a:prstGeom prst="rect">
            <a:avLst/>
          </a:prstGeom>
        </p:spPr>
      </p:pic>
      <p:pic>
        <p:nvPicPr>
          <p:cNvPr id="16" name="Grafik 15" descr="Ein Bild, das Platz enthält.&#10;&#10;Automatisch generierte Beschreibung">
            <a:extLst>
              <a:ext uri="{FF2B5EF4-FFF2-40B4-BE49-F238E27FC236}">
                <a16:creationId xmlns:a16="http://schemas.microsoft.com/office/drawing/2014/main" id="{D3E09946-E6F7-5FB5-8FC8-71C75305AF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" y="2387600"/>
            <a:ext cx="8763000" cy="34163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E24430-F5D4-5247-B205-3A7038DB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04" y="2430162"/>
            <a:ext cx="6865886" cy="200974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A4042-6639-DA49-8695-03A5DCAEA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04" y="4531983"/>
            <a:ext cx="6865886" cy="129216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8" name="Grafik 17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5948F2FF-AA7A-BF8A-42B6-592AFA96C4A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68758" y="2644860"/>
            <a:ext cx="44069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46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98AAB-3F16-494D-B104-3A451F64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467999"/>
            <a:ext cx="9046800" cy="871200"/>
          </a:xfrm>
        </p:spPr>
        <p:txBody>
          <a:bodyPr/>
          <a:lstStyle>
            <a:lvl1pPr>
              <a:defRPr>
                <a:solidFill>
                  <a:srgbClr val="008F3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82B1F4-A507-524A-B617-CA90BA3C3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1706400"/>
            <a:ext cx="10976400" cy="41525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99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66B54-7111-3545-8DCE-C2A01516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646B1-5971-B949-9F1C-28155ACEB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558" y="1706400"/>
            <a:ext cx="5098112" cy="401567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936947A-998D-E646-B409-BC7AC51EB4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3376" y="1706400"/>
            <a:ext cx="5098112" cy="401567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64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EBC-C9B9-5C4A-9A12-C34E2E34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450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(Logo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647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hoto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16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04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6E9E0F0-9A83-E699-1619-0DB3211A2052}"/>
              </a:ext>
            </a:extLst>
          </p:cNvPr>
          <p:cNvSpPr/>
          <p:nvPr userDrawn="1"/>
        </p:nvSpPr>
        <p:spPr>
          <a:xfrm>
            <a:off x="0" y="5943599"/>
            <a:ext cx="12192000" cy="914400"/>
          </a:xfrm>
          <a:prstGeom prst="rect">
            <a:avLst/>
          </a:prstGeom>
          <a:solidFill>
            <a:srgbClr val="DB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672B8880-844E-3DEC-E9BE-979160008C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86043" y="5491151"/>
            <a:ext cx="1759789" cy="104471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B3876C4-F625-96B4-3F74-147CDC965EB5}"/>
              </a:ext>
            </a:extLst>
          </p:cNvPr>
          <p:cNvSpPr/>
          <p:nvPr userDrawn="1"/>
        </p:nvSpPr>
        <p:spPr>
          <a:xfrm>
            <a:off x="0" y="-1"/>
            <a:ext cx="12192000" cy="467700"/>
          </a:xfrm>
          <a:prstGeom prst="rect">
            <a:avLst/>
          </a:prstGeom>
          <a:solidFill>
            <a:srgbClr val="DBE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77766A1-0820-8C4C-B37C-81745ABD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58" y="467699"/>
            <a:ext cx="8863353" cy="87090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0D0FA8-B299-E049-B331-07FC9268D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557" y="1706253"/>
            <a:ext cx="10976400" cy="40818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5A03409-133F-D208-F9EE-A49CC4F108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67699"/>
            <a:ext cx="647700" cy="838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DF1B3FB-53DB-49B2-968C-66AA8C98601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99700" y="-1"/>
            <a:ext cx="1892300" cy="15875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64D410F-921A-1373-53B1-4AACA23C60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95338" y="5933090"/>
            <a:ext cx="2196662" cy="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1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1" r:id="rId6"/>
    <p:sldLayoutId id="2147483658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8F3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BB41D"/>
        </a:buClr>
        <a:buFont typeface="Systemschrift Normal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BB41D"/>
        </a:buClr>
        <a:buFont typeface="Systemschrift Normal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BB41D"/>
        </a:buClr>
        <a:buFont typeface="Systemschrift Normal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BB41D"/>
        </a:buClr>
        <a:buFont typeface="Systemschrift Normal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7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BB41D"/>
        </a:buClr>
        <a:buFont typeface="Systemschrift Normal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4" userDrawn="1">
          <p15:clr>
            <a:srgbClr val="F26B43"/>
          </p15:clr>
        </p15:guide>
        <p15:guide id="2" orient="horz" pos="1162" userDrawn="1">
          <p15:clr>
            <a:srgbClr val="F26B43"/>
          </p15:clr>
        </p15:guide>
        <p15:guide id="3" pos="7157" userDrawn="1">
          <p15:clr>
            <a:srgbClr val="F26B43"/>
          </p15:clr>
        </p15:guide>
        <p15:guide id="4" orient="horz" pos="3935" userDrawn="1">
          <p15:clr>
            <a:srgbClr val="F26B43"/>
          </p15:clr>
        </p15:guide>
        <p15:guide id="5" orient="horz" pos="980" userDrawn="1">
          <p15:clr>
            <a:srgbClr val="F26B43"/>
          </p15:clr>
        </p15:guide>
        <p15:guide id="6" pos="74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F6817-FE2A-AA41-81FE-29A994FBA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04" y="2394409"/>
            <a:ext cx="6865886" cy="3403076"/>
          </a:xfrm>
        </p:spPr>
        <p:txBody>
          <a:bodyPr anchor="ctr" anchorCtr="0"/>
          <a:lstStyle/>
          <a:p>
            <a:r>
              <a:rPr lang="de-DE" dirty="0"/>
              <a:t>Recycling </a:t>
            </a:r>
            <a:r>
              <a:rPr lang="de-DE" dirty="0" err="1"/>
              <a:t>Polylactic</a:t>
            </a:r>
            <a:r>
              <a:rPr lang="de-DE" dirty="0"/>
              <a:t> Acid</a:t>
            </a:r>
            <a:endParaRPr lang="de-DE" sz="2400" b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A6844F-09A8-184E-9152-2C75C1004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2371" y="5908431"/>
            <a:ext cx="7548575" cy="781000"/>
          </a:xfrm>
        </p:spPr>
        <p:txBody>
          <a:bodyPr/>
          <a:lstStyle/>
          <a:p>
            <a:pPr algn="r"/>
            <a:r>
              <a:rPr lang="de-DE" b="1" dirty="0"/>
              <a:t>The 3 </a:t>
            </a:r>
            <a:r>
              <a:rPr lang="de-DE" b="1" dirty="0" err="1"/>
              <a:t>Rs</a:t>
            </a:r>
            <a:r>
              <a:rPr lang="de-DE" b="1" dirty="0"/>
              <a:t> and </a:t>
            </a:r>
            <a:r>
              <a:rPr lang="de-DE" b="1" dirty="0" err="1"/>
              <a:t>the</a:t>
            </a:r>
            <a:r>
              <a:rPr lang="de-DE" b="1" dirty="0"/>
              <a:t> Products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Future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254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9F11A-0432-8E72-778A-7843352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Polylactic Acid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BDAAAC-36CB-F71E-0A7D-2A9B7037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Experiment:</a:t>
            </a:r>
          </a:p>
          <a:p>
            <a:pPr marL="0" indent="0">
              <a:buNone/>
            </a:pPr>
            <a:r>
              <a:rPr lang="en-US" sz="4000" dirty="0"/>
              <a:t>Step 2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98894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E5BF2-5DDC-E977-15D3-7809B4177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F74020-5FCD-AFB2-E1DE-B7782B404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heat resistant gloves to remove flask from hot plate.</a:t>
            </a:r>
          </a:p>
          <a:p>
            <a:r>
              <a:rPr lang="en-US" dirty="0"/>
              <a:t>Place the flask in an ice water bath and allow the solution to cool until it is below 60˚C. This mixture is now called “</a:t>
            </a:r>
            <a:r>
              <a:rPr lang="en-US" dirty="0" err="1"/>
              <a:t>hydrolysed</a:t>
            </a:r>
            <a:r>
              <a:rPr lang="en-US" dirty="0"/>
              <a:t> PLA”.</a:t>
            </a:r>
            <a:endParaRPr lang="de-DE" dirty="0"/>
          </a:p>
        </p:txBody>
      </p:sp>
      <p:pic>
        <p:nvPicPr>
          <p:cNvPr id="5" name="Grafik 4" descr="Thermometer mit einfarbiger Füllung">
            <a:extLst>
              <a:ext uri="{FF2B5EF4-FFF2-40B4-BE49-F238E27FC236}">
                <a16:creationId xmlns:a16="http://schemas.microsoft.com/office/drawing/2014/main" id="{DB6B5AF9-2C05-D4A4-EFC2-2C23BFCB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6500" y="3055250"/>
            <a:ext cx="2579000" cy="2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5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9F11A-0432-8E72-778A-7843352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Polylactic Acid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BDAAAC-36CB-F71E-0A7D-2A9B7037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Experiment:</a:t>
            </a:r>
          </a:p>
          <a:p>
            <a:pPr marL="0" indent="0">
              <a:buNone/>
            </a:pPr>
            <a:r>
              <a:rPr lang="en-US" sz="4000" dirty="0"/>
              <a:t>Step 3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67716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9A70E-5585-6C0B-D028-4C603909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C8BCBD-D37F-326E-49ED-D59D9CA0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1706400"/>
            <a:ext cx="3267751" cy="4152533"/>
          </a:xfrm>
        </p:spPr>
        <p:txBody>
          <a:bodyPr/>
          <a:lstStyle/>
          <a:p>
            <a:r>
              <a:rPr lang="en-US" dirty="0"/>
              <a:t>Using the plastic pipette, transfer 1-2 drops of the solution to the watch glass.</a:t>
            </a:r>
          </a:p>
          <a:p>
            <a:r>
              <a:rPr lang="en-US" dirty="0"/>
              <a:t>Test the pH of the hydrolyzed PLA by dipping a pH strip in the watch glass.</a:t>
            </a:r>
          </a:p>
          <a:p>
            <a:endParaRPr lang="de-DE" dirty="0"/>
          </a:p>
        </p:txBody>
      </p:sp>
      <p:pic>
        <p:nvPicPr>
          <p:cNvPr id="5" name="Google Shape;155;p14">
            <a:extLst>
              <a:ext uri="{FF2B5EF4-FFF2-40B4-BE49-F238E27FC236}">
                <a16:creationId xmlns:a16="http://schemas.microsoft.com/office/drawing/2014/main" id="{25251AF5-4065-BD2B-4207-E33B7BFC37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4971" y="1703657"/>
            <a:ext cx="3115504" cy="41540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8;p14">
            <a:extLst>
              <a:ext uri="{FF2B5EF4-FFF2-40B4-BE49-F238E27FC236}">
                <a16:creationId xmlns:a16="http://schemas.microsoft.com/office/drawing/2014/main" id="{78C92E9E-22E2-834F-CB31-310DCDEE38A6}"/>
              </a:ext>
            </a:extLst>
          </p:cNvPr>
          <p:cNvSpPr txBox="1"/>
          <p:nvPr/>
        </p:nvSpPr>
        <p:spPr>
          <a:xfrm>
            <a:off x="8458200" y="3674513"/>
            <a:ext cx="2735665" cy="13331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0" tIns="58400" rIns="0" bIns="0" anchor="t" anchorCtr="0">
            <a:spAutoFit/>
          </a:bodyPr>
          <a:lstStyle/>
          <a:p>
            <a:pPr marL="90805" marR="155575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This means that the pH of the solution is 14.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57;p14">
            <a:extLst>
              <a:ext uri="{FF2B5EF4-FFF2-40B4-BE49-F238E27FC236}">
                <a16:creationId xmlns:a16="http://schemas.microsoft.com/office/drawing/2014/main" id="{D92D7FAF-7D14-3572-0811-DBF7141C2972}"/>
              </a:ext>
            </a:extLst>
          </p:cNvPr>
          <p:cNvSpPr/>
          <p:nvPr/>
        </p:nvSpPr>
        <p:spPr>
          <a:xfrm>
            <a:off x="6658200" y="4341096"/>
            <a:ext cx="1800000" cy="180000"/>
          </a:xfrm>
          <a:custGeom>
            <a:avLst/>
            <a:gdLst/>
            <a:ahLst/>
            <a:cxnLst/>
            <a:rect l="l" t="t" r="r" b="b"/>
            <a:pathLst>
              <a:path w="1040764" h="114300" extrusionOk="0">
                <a:moveTo>
                  <a:pt x="114300" y="0"/>
                </a:moveTo>
                <a:lnTo>
                  <a:pt x="0" y="57151"/>
                </a:lnTo>
                <a:lnTo>
                  <a:pt x="114300" y="114300"/>
                </a:lnTo>
                <a:lnTo>
                  <a:pt x="114300" y="76201"/>
                </a:lnTo>
                <a:lnTo>
                  <a:pt x="95250" y="76201"/>
                </a:lnTo>
                <a:lnTo>
                  <a:pt x="95250" y="38101"/>
                </a:lnTo>
                <a:lnTo>
                  <a:pt x="114300" y="38101"/>
                </a:lnTo>
                <a:lnTo>
                  <a:pt x="114300" y="0"/>
                </a:lnTo>
                <a:close/>
              </a:path>
              <a:path w="1040764" h="114300" extrusionOk="0">
                <a:moveTo>
                  <a:pt x="114300" y="38101"/>
                </a:moveTo>
                <a:lnTo>
                  <a:pt x="95250" y="38101"/>
                </a:lnTo>
                <a:lnTo>
                  <a:pt x="95250" y="76201"/>
                </a:lnTo>
                <a:lnTo>
                  <a:pt x="114300" y="76201"/>
                </a:lnTo>
                <a:lnTo>
                  <a:pt x="114300" y="38101"/>
                </a:lnTo>
                <a:close/>
              </a:path>
              <a:path w="1040764" h="114300" extrusionOk="0">
                <a:moveTo>
                  <a:pt x="114300" y="76201"/>
                </a:moveTo>
                <a:lnTo>
                  <a:pt x="95250" y="76201"/>
                </a:lnTo>
                <a:lnTo>
                  <a:pt x="114300" y="76201"/>
                </a:lnTo>
                <a:close/>
              </a:path>
              <a:path w="1040764" h="114300" extrusionOk="0">
                <a:moveTo>
                  <a:pt x="1040523" y="38100"/>
                </a:moveTo>
                <a:lnTo>
                  <a:pt x="114300" y="38101"/>
                </a:lnTo>
                <a:lnTo>
                  <a:pt x="114300" y="76201"/>
                </a:lnTo>
                <a:lnTo>
                  <a:pt x="1040524" y="76200"/>
                </a:lnTo>
                <a:lnTo>
                  <a:pt x="1040523" y="381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1839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79B22-BFC3-8B3D-8D09-5C95A27C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101DBF-1DE8-0258-B902-6E55A974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Slowly add 200 drops of 6 M HCl into the flask and mix.</a:t>
            </a:r>
            <a:endParaRPr lang="de-DE" dirty="0"/>
          </a:p>
        </p:txBody>
      </p:sp>
      <p:pic>
        <p:nvPicPr>
          <p:cNvPr id="5" name="Google Shape;164;p15">
            <a:extLst>
              <a:ext uri="{FF2B5EF4-FFF2-40B4-BE49-F238E27FC236}">
                <a16:creationId xmlns:a16="http://schemas.microsoft.com/office/drawing/2014/main" id="{AFB36DEA-A255-DAC5-C868-351DF9415BA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10815" r="6502"/>
          <a:stretch/>
        </p:blipFill>
        <p:spPr>
          <a:xfrm>
            <a:off x="3214687" y="2266950"/>
            <a:ext cx="5762625" cy="3591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7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4822B-A9AF-2A78-BA49-8FA56694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D0A1B0-FF3E-50CB-02AA-51BA05211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the final pH of the solution using a pH strip. Aim for a pH range of 4-5.</a:t>
            </a:r>
            <a:br>
              <a:rPr lang="en-US" dirty="0"/>
            </a:br>
            <a:r>
              <a:rPr lang="en-US" dirty="0"/>
              <a:t>The solution now contains lactic acid and sodium chloride (NaCl).</a:t>
            </a:r>
            <a:endParaRPr lang="de-DE" dirty="0"/>
          </a:p>
        </p:txBody>
      </p:sp>
      <p:pic>
        <p:nvPicPr>
          <p:cNvPr id="5" name="Google Shape;171;p16">
            <a:extLst>
              <a:ext uri="{FF2B5EF4-FFF2-40B4-BE49-F238E27FC236}">
                <a16:creationId xmlns:a16="http://schemas.microsoft.com/office/drawing/2014/main" id="{BDDBC482-D51B-9956-88D7-85C31FC9E85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15339" t="3452" r="13920" b="16519"/>
          <a:stretch/>
        </p:blipFill>
        <p:spPr>
          <a:xfrm>
            <a:off x="3344043" y="2586003"/>
            <a:ext cx="5503913" cy="3272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6;p16">
            <a:extLst>
              <a:ext uri="{FF2B5EF4-FFF2-40B4-BE49-F238E27FC236}">
                <a16:creationId xmlns:a16="http://schemas.microsoft.com/office/drawing/2014/main" id="{AC2C5C0E-3512-1BA4-042F-29FF13C956A6}"/>
              </a:ext>
            </a:extLst>
          </p:cNvPr>
          <p:cNvSpPr txBox="1"/>
          <p:nvPr/>
        </p:nvSpPr>
        <p:spPr>
          <a:xfrm>
            <a:off x="9048750" y="3385742"/>
            <a:ext cx="2278806" cy="56276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72000" tIns="72000" rIns="0" bIns="72000" anchor="t" anchorCtr="0">
            <a:spAutoFit/>
          </a:bodyPr>
          <a:lstStyle/>
          <a:p>
            <a:pPr marL="90805" marR="215900" lvl="0" indent="0" algn="l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pH before: 14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77;p16">
            <a:extLst>
              <a:ext uri="{FF2B5EF4-FFF2-40B4-BE49-F238E27FC236}">
                <a16:creationId xmlns:a16="http://schemas.microsoft.com/office/drawing/2014/main" id="{90F68E5A-9D99-11A8-500D-4498A7188D7C}"/>
              </a:ext>
            </a:extLst>
          </p:cNvPr>
          <p:cNvSpPr txBox="1"/>
          <p:nvPr/>
        </p:nvSpPr>
        <p:spPr>
          <a:xfrm>
            <a:off x="9160719" y="4928970"/>
            <a:ext cx="1754931" cy="5147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72000" tIns="72000" rIns="0" bIns="72000" anchor="t" anchorCtr="0">
            <a:spAutoFit/>
          </a:bodyPr>
          <a:lstStyle/>
          <a:p>
            <a:pPr marL="9080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pH after: 5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1C69764-2573-80EE-D456-55BBFE8C45C9}"/>
              </a:ext>
            </a:extLst>
          </p:cNvPr>
          <p:cNvCxnSpPr>
            <a:cxnSpLocks/>
          </p:cNvCxnSpPr>
          <p:nvPr/>
        </p:nvCxnSpPr>
        <p:spPr>
          <a:xfrm flipH="1">
            <a:off x="7734300" y="3667125"/>
            <a:ext cx="1314450" cy="30512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6702FE0-6C8A-1F89-B980-A3E92A8F55FF}"/>
              </a:ext>
            </a:extLst>
          </p:cNvPr>
          <p:cNvCxnSpPr>
            <a:cxnSpLocks/>
          </p:cNvCxnSpPr>
          <p:nvPr/>
        </p:nvCxnSpPr>
        <p:spPr>
          <a:xfrm flipH="1" flipV="1">
            <a:off x="7600950" y="4644839"/>
            <a:ext cx="1559769" cy="541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91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AB007-D9A8-3EF2-6353-B6EBBAEC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F92216-B866-40BF-3F9E-9AD813517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a funnel, transfer the lactic acid solution into the plastic bottle.</a:t>
            </a:r>
            <a:br>
              <a:rPr lang="en-US" dirty="0"/>
            </a:br>
            <a:r>
              <a:rPr lang="en-US" dirty="0"/>
              <a:t>It is now ready to use.</a:t>
            </a:r>
            <a:endParaRPr lang="de-DE" dirty="0"/>
          </a:p>
        </p:txBody>
      </p:sp>
      <p:pic>
        <p:nvPicPr>
          <p:cNvPr id="5" name="Google Shape;183;p17">
            <a:extLst>
              <a:ext uri="{FF2B5EF4-FFF2-40B4-BE49-F238E27FC236}">
                <a16:creationId xmlns:a16="http://schemas.microsoft.com/office/drawing/2014/main" id="{9E291F6D-DB21-7291-3D2B-E10F598C828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5941" r="9198"/>
          <a:stretch/>
        </p:blipFill>
        <p:spPr>
          <a:xfrm>
            <a:off x="3643312" y="2505075"/>
            <a:ext cx="5338650" cy="3353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87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9F11A-0432-8E72-778A-7843352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Polylactic Acid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BDAAAC-36CB-F71E-0A7D-2A9B7037C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Experiment:</a:t>
            </a:r>
          </a:p>
          <a:p>
            <a:pPr marL="0" indent="0">
              <a:buNone/>
            </a:pPr>
            <a:r>
              <a:rPr lang="en-US" sz="4000" dirty="0"/>
              <a:t>Step 1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2080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7B30D-6A4B-BD47-1297-697C90C25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1F38C8-D8CB-B06A-11CC-ABE30F5F7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first: put on a lab coat, protective goggles and gloves.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0C742A-0092-F680-FAE3-51B19F19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124" y="3029297"/>
            <a:ext cx="1987060" cy="19870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664E276-BA8B-66F2-682E-9C62FAE0B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645" y="2754410"/>
            <a:ext cx="2536833" cy="253683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82090F-D295-3850-4526-4F403FDB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825" y="1987061"/>
            <a:ext cx="4071530" cy="407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B34AB-6EB6-C4D7-8CA5-477CEB05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D7D80-AF9B-093A-2BB9-E047F8F1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8" y="1706400"/>
            <a:ext cx="3248701" cy="4152533"/>
          </a:xfrm>
        </p:spPr>
        <p:txBody>
          <a:bodyPr/>
          <a:lstStyle/>
          <a:p>
            <a:r>
              <a:rPr lang="en-US" dirty="0"/>
              <a:t>Cut the PLA cup into small pieces using scissors. The smaller the pieces are, the faster the reaction will be.</a:t>
            </a:r>
          </a:p>
          <a:p>
            <a:r>
              <a:rPr lang="en-US" dirty="0"/>
              <a:t>Place the PLA pieces into a weighing boat.</a:t>
            </a:r>
          </a:p>
          <a:p>
            <a:r>
              <a:rPr lang="en-US" dirty="0"/>
              <a:t>Measure 5 g of PLA pieces on a digital scale.</a:t>
            </a:r>
            <a:endParaRPr lang="de-DE" dirty="0"/>
          </a:p>
        </p:txBody>
      </p:sp>
      <p:pic>
        <p:nvPicPr>
          <p:cNvPr id="11" name="Google Shape;79;p5">
            <a:extLst>
              <a:ext uri="{FF2B5EF4-FFF2-40B4-BE49-F238E27FC236}">
                <a16:creationId xmlns:a16="http://schemas.microsoft.com/office/drawing/2014/main" id="{C6219FD3-0FA7-A284-7592-EE0FA88B8C3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62950" y="1706400"/>
            <a:ext cx="3098538" cy="401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81;p5">
            <a:extLst>
              <a:ext uri="{FF2B5EF4-FFF2-40B4-BE49-F238E27FC236}">
                <a16:creationId xmlns:a16="http://schemas.microsoft.com/office/drawing/2014/main" id="{191A237B-59B5-CCC7-B1D5-8DBC79DDA15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4107" y="1706400"/>
            <a:ext cx="3098538" cy="4018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65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F857C-BE34-FFE0-CFF6-E735CF13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A5247E-23BF-3661-527F-B3442FB1C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5 g of PLA pieces into the 250 mL Erlenmeyer flask using a funnel.</a:t>
            </a:r>
            <a:endParaRPr lang="de-DE" dirty="0"/>
          </a:p>
        </p:txBody>
      </p:sp>
      <p:pic>
        <p:nvPicPr>
          <p:cNvPr id="8" name="Google Shape;183;p17">
            <a:extLst>
              <a:ext uri="{FF2B5EF4-FFF2-40B4-BE49-F238E27FC236}">
                <a16:creationId xmlns:a16="http://schemas.microsoft.com/office/drawing/2014/main" id="{EDA22186-07CD-9EE5-11BE-348AEBEDF63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l="5941" r="9198"/>
          <a:stretch/>
        </p:blipFill>
        <p:spPr>
          <a:xfrm>
            <a:off x="3638550" y="2502083"/>
            <a:ext cx="5343412" cy="335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975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2123F-9EC7-CAD4-4760-2A808045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40DE4-2849-0B29-9EF0-3FC1BFA9A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graduated cylinder, measure 100 mL of the pre-prepared solution (1.4 M NaOH in 1:1 ethanol/water).</a:t>
            </a:r>
          </a:p>
          <a:p>
            <a:r>
              <a:rPr lang="en-US" dirty="0"/>
              <a:t>Add the solution and 1 magnetic stirring rod into the flask.</a:t>
            </a:r>
            <a:endParaRPr lang="de-DE" dirty="0"/>
          </a:p>
        </p:txBody>
      </p:sp>
      <p:pic>
        <p:nvPicPr>
          <p:cNvPr id="5" name="Google Shape;95;p7">
            <a:extLst>
              <a:ext uri="{FF2B5EF4-FFF2-40B4-BE49-F238E27FC236}">
                <a16:creationId xmlns:a16="http://schemas.microsoft.com/office/drawing/2014/main" id="{C29899A5-D15C-F036-5585-5AB37E7D012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7999" y="3064959"/>
            <a:ext cx="3220102" cy="236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7;p7">
            <a:extLst>
              <a:ext uri="{FF2B5EF4-FFF2-40B4-BE49-F238E27FC236}">
                <a16:creationId xmlns:a16="http://schemas.microsoft.com/office/drawing/2014/main" id="{FCF19C1B-CF68-19A2-5628-4D076D638BF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655" y="3067554"/>
            <a:ext cx="2955215" cy="23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8;p7">
            <a:extLst>
              <a:ext uri="{FF2B5EF4-FFF2-40B4-BE49-F238E27FC236}">
                <a16:creationId xmlns:a16="http://schemas.microsoft.com/office/drawing/2014/main" id="{9D7284CD-E10D-9770-89EF-FF0EFFFB10E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4425" y="2279681"/>
            <a:ext cx="2629576" cy="3149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64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B2889-3825-6867-1952-F93CFBCA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9A97CB-DF0B-4BF6-9A5C-48C89B09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9" y="1706400"/>
            <a:ext cx="3258226" cy="4152533"/>
          </a:xfrm>
        </p:spPr>
        <p:txBody>
          <a:bodyPr/>
          <a:lstStyle/>
          <a:p>
            <a:r>
              <a:rPr lang="en-US" dirty="0"/>
              <a:t>Place the flask onto the hot plate.</a:t>
            </a:r>
          </a:p>
          <a:p>
            <a:r>
              <a:rPr lang="en-US" dirty="0"/>
              <a:t>Turn on the heating function of the hot plate and heat the solution to 90˚C (reduce the heat if the flask begins to boil vigorously).</a:t>
            </a:r>
            <a:endParaRPr lang="de-DE" dirty="0"/>
          </a:p>
        </p:txBody>
      </p:sp>
      <p:pic>
        <p:nvPicPr>
          <p:cNvPr id="5" name="Google Shape;109;p8">
            <a:extLst>
              <a:ext uri="{FF2B5EF4-FFF2-40B4-BE49-F238E27FC236}">
                <a16:creationId xmlns:a16="http://schemas.microsoft.com/office/drawing/2014/main" id="{407AC9EA-FA25-A419-4FA2-DF1C949BBE2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8967" y="1706399"/>
            <a:ext cx="3068769" cy="40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6;p8">
            <a:extLst>
              <a:ext uri="{FF2B5EF4-FFF2-40B4-BE49-F238E27FC236}">
                <a16:creationId xmlns:a16="http://schemas.microsoft.com/office/drawing/2014/main" id="{D9805442-BD71-B6B9-9A73-E183FADC6B1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2480"/>
          <a:stretch/>
        </p:blipFill>
        <p:spPr>
          <a:xfrm>
            <a:off x="8340479" y="1706400"/>
            <a:ext cx="3128298" cy="405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881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C762A-64BC-8C83-8FB2-1A2622D7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B0337C-DDCB-CD8D-9B45-2B8B158B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and stir the solution with a stirring rod until the PLA pieces have completely dissolved.</a:t>
            </a:r>
            <a:endParaRPr lang="de-DE" dirty="0"/>
          </a:p>
        </p:txBody>
      </p:sp>
      <p:pic>
        <p:nvPicPr>
          <p:cNvPr id="5" name="Google Shape;115;p9">
            <a:extLst>
              <a:ext uri="{FF2B5EF4-FFF2-40B4-BE49-F238E27FC236}">
                <a16:creationId xmlns:a16="http://schemas.microsoft.com/office/drawing/2014/main" id="{3BBD96AB-6248-C2B3-252E-58A9CB31D98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b="2585"/>
          <a:stretch/>
        </p:blipFill>
        <p:spPr>
          <a:xfrm>
            <a:off x="2700999" y="2419350"/>
            <a:ext cx="2650401" cy="324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;p9">
            <a:extLst>
              <a:ext uri="{FF2B5EF4-FFF2-40B4-BE49-F238E27FC236}">
                <a16:creationId xmlns:a16="http://schemas.microsoft.com/office/drawing/2014/main" id="{635F465C-B1AF-E585-624A-F2AD9AE5EC4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679" y="2419350"/>
            <a:ext cx="4474004" cy="3245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396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BDE3A-6F3C-955B-838D-7839F2DC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9B9A97-9F68-7F2D-CDF6-F5356779B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PLA pieces have completely dissolved and the solution is pale yellow, turn off the hot plate. The temperature should be 80˚C – 90˚C.</a:t>
            </a:r>
            <a:endParaRPr lang="de-DE" dirty="0"/>
          </a:p>
        </p:txBody>
      </p:sp>
      <p:pic>
        <p:nvPicPr>
          <p:cNvPr id="5" name="Google Shape;122;p10">
            <a:extLst>
              <a:ext uri="{FF2B5EF4-FFF2-40B4-BE49-F238E27FC236}">
                <a16:creationId xmlns:a16="http://schemas.microsoft.com/office/drawing/2014/main" id="{A8A5AFFA-3E54-43EA-0615-76A77F5ECC7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1237" y="2609400"/>
            <a:ext cx="2352187" cy="307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3;p10">
            <a:extLst>
              <a:ext uri="{FF2B5EF4-FFF2-40B4-BE49-F238E27FC236}">
                <a16:creationId xmlns:a16="http://schemas.microsoft.com/office/drawing/2014/main" id="{CEC60F3F-7DDA-25AA-A47C-89AF29CC1E8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3026" y="2609400"/>
            <a:ext cx="4052890" cy="307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Thermometer mit einfarbiger Füllung">
            <a:extLst>
              <a:ext uri="{FF2B5EF4-FFF2-40B4-BE49-F238E27FC236}">
                <a16:creationId xmlns:a16="http://schemas.microsoft.com/office/drawing/2014/main" id="{15EBADCA-A044-E249-A09A-B48F4ECFC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4650" y="2895600"/>
            <a:ext cx="2167150" cy="21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46345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l Master">
  <a:themeElements>
    <a:clrScheme name="SonSEU">
      <a:dk1>
        <a:srgbClr val="052850"/>
      </a:dk1>
      <a:lt1>
        <a:srgbClr val="FFFFFF"/>
      </a:lt1>
      <a:dk2>
        <a:srgbClr val="6192C0"/>
      </a:dk2>
      <a:lt2>
        <a:srgbClr val="E9F3FF"/>
      </a:lt2>
      <a:accent1>
        <a:srgbClr val="FABB14"/>
      </a:accent1>
      <a:accent2>
        <a:srgbClr val="95C11F"/>
      </a:accent2>
      <a:accent3>
        <a:srgbClr val="EF7D00"/>
      </a:accent3>
      <a:accent4>
        <a:srgbClr val="009ED3"/>
      </a:accent4>
      <a:accent5>
        <a:srgbClr val="B83844"/>
      </a:accent5>
      <a:accent6>
        <a:srgbClr val="2A61A0"/>
      </a:accent6>
      <a:hlink>
        <a:srgbClr val="052850"/>
      </a:hlink>
      <a:folHlink>
        <a:srgbClr val="05285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22094_SonSDE_SDG_PPT-Vorlage 02-ohneSAP.pptx" id="{5425E4F7-D4A3-4B13-B269-E359D7AA53E7}" vid="{2DDBACB9-ECA7-4B79-9EB5-D84E067C0E3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ws22094_SonSDE_SDG_PPT-Vorlage 02-ohneSAP</Template>
  <TotalTime>0</TotalTime>
  <Words>414</Words>
  <Application>Microsoft Office PowerPoint</Application>
  <PresentationFormat>Breitbild</PresentationFormat>
  <Paragraphs>44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Systemschrift Normal</vt:lpstr>
      <vt:lpstr>General Master</vt:lpstr>
      <vt:lpstr>Recycling Polylactic Acid</vt:lpstr>
      <vt:lpstr>Recycling Polylactic Acid</vt:lpstr>
      <vt:lpstr>Step 1</vt:lpstr>
      <vt:lpstr>Step 1</vt:lpstr>
      <vt:lpstr>Step 1</vt:lpstr>
      <vt:lpstr>Step 1</vt:lpstr>
      <vt:lpstr>Step 1</vt:lpstr>
      <vt:lpstr>Step 1</vt:lpstr>
      <vt:lpstr>Step 1</vt:lpstr>
      <vt:lpstr>Recycling Polylactic Acid</vt:lpstr>
      <vt:lpstr>Step 2</vt:lpstr>
      <vt:lpstr>Recycling Polylactic Acid</vt:lpstr>
      <vt:lpstr>Step 3</vt:lpstr>
      <vt:lpstr>Step 3</vt:lpstr>
      <vt:lpstr>Step 3</vt:lpstr>
      <vt:lpstr>Step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 Polylactic Acid</dc:title>
  <dc:creator>Johanna Sorsakivi</dc:creator>
  <cp:lastModifiedBy>Johanna Sorsakivi</cp:lastModifiedBy>
  <cp:revision>8</cp:revision>
  <dcterms:created xsi:type="dcterms:W3CDTF">2022-09-16T07:14:41Z</dcterms:created>
  <dcterms:modified xsi:type="dcterms:W3CDTF">2022-09-16T10:10:59Z</dcterms:modified>
</cp:coreProperties>
</file>