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8" d="100"/>
          <a:sy n="48" d="100"/>
        </p:scale>
        <p:origin x="216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BC973-C76A-4376-B34D-0C35CB6ADB97}" type="datetimeFigureOut">
              <a:rPr lang="en-GB" smtClean="0"/>
              <a:t>14/01/2024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81675-C698-4B66-B1FB-18A52B52DC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9121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BC973-C76A-4376-B34D-0C35CB6ADB97}" type="datetimeFigureOut">
              <a:rPr lang="en-GB" smtClean="0"/>
              <a:t>14/01/2024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81675-C698-4B66-B1FB-18A52B52DC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2491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BC973-C76A-4376-B34D-0C35CB6ADB97}" type="datetimeFigureOut">
              <a:rPr lang="en-GB" smtClean="0"/>
              <a:t>14/01/2024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81675-C698-4B66-B1FB-18A52B52DC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8642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BC973-C76A-4376-B34D-0C35CB6ADB97}" type="datetimeFigureOut">
              <a:rPr lang="en-GB" smtClean="0"/>
              <a:t>14/01/2024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81675-C698-4B66-B1FB-18A52B52DC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6212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BC973-C76A-4376-B34D-0C35CB6ADB97}" type="datetimeFigureOut">
              <a:rPr lang="en-GB" smtClean="0"/>
              <a:t>14/01/2024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81675-C698-4B66-B1FB-18A52B52DC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9750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BC973-C76A-4376-B34D-0C35CB6ADB97}" type="datetimeFigureOut">
              <a:rPr lang="en-GB" smtClean="0"/>
              <a:t>14/01/2024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81675-C698-4B66-B1FB-18A52B52DC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7428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BC973-C76A-4376-B34D-0C35CB6ADB97}" type="datetimeFigureOut">
              <a:rPr lang="en-GB" smtClean="0"/>
              <a:t>14/01/2024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81675-C698-4B66-B1FB-18A52B52DC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6538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BC973-C76A-4376-B34D-0C35CB6ADB97}" type="datetimeFigureOut">
              <a:rPr lang="en-GB" smtClean="0"/>
              <a:t>14/01/2024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81675-C698-4B66-B1FB-18A52B52DC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0582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BC973-C76A-4376-B34D-0C35CB6ADB97}" type="datetimeFigureOut">
              <a:rPr lang="en-GB" smtClean="0"/>
              <a:t>14/01/2024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81675-C698-4B66-B1FB-18A52B52DC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8944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BC973-C76A-4376-B34D-0C35CB6ADB97}" type="datetimeFigureOut">
              <a:rPr lang="en-GB" smtClean="0"/>
              <a:t>14/01/2024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81675-C698-4B66-B1FB-18A52B52DC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8317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BC973-C76A-4376-B34D-0C35CB6ADB97}" type="datetimeFigureOut">
              <a:rPr lang="en-GB" smtClean="0"/>
              <a:t>14/01/2024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81675-C698-4B66-B1FB-18A52B52DC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8616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6BC973-C76A-4376-B34D-0C35CB6ADB97}" type="datetimeFigureOut">
              <a:rPr lang="en-GB" smtClean="0"/>
              <a:t>14/01/2024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681675-C698-4B66-B1FB-18A52B52DC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5050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164098" cy="991905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93902" y="0"/>
            <a:ext cx="3164098" cy="8071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1679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3154017" cy="9906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3703983" y="0"/>
            <a:ext cx="3154017" cy="80454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1005377" y="11523"/>
            <a:ext cx="11432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latin typeface="Helvetica Narrow" pitchFamily="34" charset="0"/>
              </a:rPr>
              <a:t>Supermarket</a:t>
            </a:r>
            <a:endParaRPr lang="en-GB" sz="1600" dirty="0">
              <a:latin typeface="Helvetica Narrow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09360" y="0"/>
            <a:ext cx="11432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latin typeface="Helvetica Narrow" pitchFamily="34" charset="0"/>
              </a:rPr>
              <a:t>Supermarket</a:t>
            </a:r>
            <a:endParaRPr lang="en-GB" sz="1600" dirty="0">
              <a:latin typeface="Helvetica Narrow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744" y="369332"/>
            <a:ext cx="305885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latin typeface="Helvetica Narrow" pitchFamily="34" charset="0"/>
              </a:rPr>
              <a:t>Receipt ID:		1244660000000</a:t>
            </a:r>
          </a:p>
          <a:p>
            <a:r>
              <a:rPr lang="en-GB" sz="1200" dirty="0" smtClean="0">
                <a:latin typeface="Helvetica Narrow" pitchFamily="34" charset="0"/>
              </a:rPr>
              <a:t>Date:			12/5/23</a:t>
            </a:r>
          </a:p>
          <a:p>
            <a:r>
              <a:rPr lang="en-GB" sz="1200" dirty="0" smtClean="0">
                <a:latin typeface="Helvetica Narrow" pitchFamily="34" charset="0"/>
              </a:rPr>
              <a:t>Time:			11:23</a:t>
            </a:r>
          </a:p>
          <a:p>
            <a:r>
              <a:rPr lang="en-GB" sz="1200" dirty="0" smtClean="0">
                <a:latin typeface="Helvetica Narrow" pitchFamily="34" charset="0"/>
              </a:rPr>
              <a:t>Cashier ID:		0024884</a:t>
            </a:r>
          </a:p>
          <a:p>
            <a:r>
              <a:rPr lang="en-GB" sz="1200" dirty="0" smtClean="0">
                <a:latin typeface="Helvetica Narrow" pitchFamily="34" charset="0"/>
              </a:rPr>
              <a:t>Loyalty Card:		1234 5678 9012 3456</a:t>
            </a:r>
            <a:endParaRPr lang="en-GB" sz="1200" dirty="0">
              <a:latin typeface="Helvetica Narrow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03983" y="369332"/>
            <a:ext cx="305885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latin typeface="Helvetica Narrow" pitchFamily="34" charset="0"/>
              </a:rPr>
              <a:t>Receipt ID:		1244780000000</a:t>
            </a:r>
          </a:p>
          <a:p>
            <a:r>
              <a:rPr lang="en-GB" sz="1200" dirty="0" smtClean="0">
                <a:latin typeface="Helvetica Narrow" pitchFamily="34" charset="0"/>
              </a:rPr>
              <a:t>Date:			12/5/23</a:t>
            </a:r>
          </a:p>
          <a:p>
            <a:r>
              <a:rPr lang="en-GB" sz="1200" dirty="0" smtClean="0">
                <a:latin typeface="Helvetica Narrow" pitchFamily="34" charset="0"/>
              </a:rPr>
              <a:t>Time:			17:49</a:t>
            </a:r>
          </a:p>
          <a:p>
            <a:r>
              <a:rPr lang="en-GB" sz="1200" dirty="0" smtClean="0">
                <a:latin typeface="Helvetica Narrow" pitchFamily="34" charset="0"/>
              </a:rPr>
              <a:t>Cashier ID:		0024884</a:t>
            </a:r>
          </a:p>
          <a:p>
            <a:r>
              <a:rPr lang="en-GB" sz="1200" dirty="0" smtClean="0">
                <a:latin typeface="Helvetica Narrow" pitchFamily="34" charset="0"/>
              </a:rPr>
              <a:t>Loyalty Card:		9876 5432 1098 7654</a:t>
            </a:r>
            <a:endParaRPr lang="en-GB" sz="1200" dirty="0">
              <a:latin typeface="Helvetica Narrow" pitchFamily="34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7415614"/>
              </p:ext>
            </p:extLst>
          </p:nvPr>
        </p:nvGraphicFramePr>
        <p:xfrm>
          <a:off x="120008" y="1365945"/>
          <a:ext cx="2902322" cy="853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0442">
                  <a:extLst>
                    <a:ext uri="{9D8B030D-6E8A-4147-A177-3AD203B41FA5}">
                      <a16:colId xmlns:a16="http://schemas.microsoft.com/office/drawing/2014/main" val="850111411"/>
                    </a:ext>
                  </a:extLst>
                </a:gridCol>
                <a:gridCol w="691880">
                  <a:extLst>
                    <a:ext uri="{9D8B030D-6E8A-4147-A177-3AD203B41FA5}">
                      <a16:colId xmlns:a16="http://schemas.microsoft.com/office/drawing/2014/main" val="1712433373"/>
                    </a:ext>
                  </a:extLst>
                </a:gridCol>
              </a:tblGrid>
              <a:tr h="205823">
                <a:tc>
                  <a:txBody>
                    <a:bodyPr/>
                    <a:lstStyle/>
                    <a:p>
                      <a:pPr algn="ctr"/>
                      <a:r>
                        <a:rPr lang="en-GB" sz="1200" i="1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ITEM</a:t>
                      </a:r>
                      <a:endParaRPr lang="en-GB" sz="1200" i="1" dirty="0">
                        <a:solidFill>
                          <a:schemeClr val="tx1"/>
                        </a:solidFill>
                        <a:latin typeface="Helvetica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i="1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TOTAL</a:t>
                      </a:r>
                      <a:endParaRPr lang="en-GB" sz="1100" i="1" dirty="0">
                        <a:solidFill>
                          <a:schemeClr val="tx1"/>
                        </a:solidFill>
                        <a:latin typeface="Helvetica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1956999"/>
                  </a:ext>
                </a:extLst>
              </a:tr>
              <a:tr h="205823">
                <a:tc>
                  <a:txBody>
                    <a:bodyPr/>
                    <a:lstStyle/>
                    <a:p>
                      <a:pPr algn="l"/>
                      <a:r>
                        <a:rPr lang="en-GB" sz="110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Wholemeal Bread x 2</a:t>
                      </a:r>
                      <a:endParaRPr lang="en-GB" sz="1100" dirty="0">
                        <a:solidFill>
                          <a:schemeClr val="tx1"/>
                        </a:solidFill>
                        <a:latin typeface="Helvetica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£2.30</a:t>
                      </a:r>
                      <a:endParaRPr lang="en-GB" sz="1200" dirty="0">
                        <a:solidFill>
                          <a:schemeClr val="tx1"/>
                        </a:solidFill>
                        <a:latin typeface="Helvetica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1207741"/>
                  </a:ext>
                </a:extLst>
              </a:tr>
              <a:tr h="205823">
                <a:tc>
                  <a:txBody>
                    <a:bodyPr/>
                    <a:lstStyle/>
                    <a:p>
                      <a:pPr algn="l"/>
                      <a:r>
                        <a:rPr lang="en-GB" sz="110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50:50 Sliced</a:t>
                      </a:r>
                      <a:r>
                        <a:rPr lang="en-GB" sz="1100" baseline="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 Bread</a:t>
                      </a:r>
                      <a:endParaRPr lang="en-GB" sz="1100" dirty="0">
                        <a:solidFill>
                          <a:schemeClr val="tx1"/>
                        </a:solidFill>
                        <a:latin typeface="Helvetica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£1.45</a:t>
                      </a:r>
                      <a:endParaRPr lang="en-GB" sz="1200" dirty="0">
                        <a:solidFill>
                          <a:schemeClr val="tx1"/>
                        </a:solidFill>
                        <a:latin typeface="Helvetica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90260"/>
                  </a:ext>
                </a:extLst>
              </a:tr>
              <a:tr h="205823">
                <a:tc>
                  <a:txBody>
                    <a:bodyPr/>
                    <a:lstStyle/>
                    <a:p>
                      <a:pPr algn="l"/>
                      <a:r>
                        <a:rPr lang="en-GB" sz="110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Orange Diluting Juice 1Lt</a:t>
                      </a:r>
                      <a:endParaRPr lang="en-GB" sz="1100" dirty="0">
                        <a:solidFill>
                          <a:schemeClr val="tx1"/>
                        </a:solidFill>
                        <a:latin typeface="Helvetica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£2.55</a:t>
                      </a:r>
                      <a:endParaRPr lang="en-GB" sz="1200" dirty="0">
                        <a:solidFill>
                          <a:schemeClr val="tx1"/>
                        </a:solidFill>
                        <a:latin typeface="Helvetica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0938399"/>
                  </a:ext>
                </a:extLst>
              </a:tr>
              <a:tr h="205823">
                <a:tc>
                  <a:txBody>
                    <a:bodyPr/>
                    <a:lstStyle/>
                    <a:p>
                      <a:pPr algn="l"/>
                      <a:r>
                        <a:rPr lang="en-GB" sz="110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Size 3 Nappies (24 pack)</a:t>
                      </a:r>
                      <a:endParaRPr lang="en-GB" sz="1100" dirty="0">
                        <a:solidFill>
                          <a:schemeClr val="tx1"/>
                        </a:solidFill>
                        <a:latin typeface="Helvetica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£5.60</a:t>
                      </a:r>
                      <a:endParaRPr lang="en-GB" sz="1200" dirty="0">
                        <a:solidFill>
                          <a:schemeClr val="tx1"/>
                        </a:solidFill>
                        <a:latin typeface="Helvetica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6382966"/>
                  </a:ext>
                </a:extLst>
              </a:tr>
              <a:tr h="205823">
                <a:tc>
                  <a:txBody>
                    <a:bodyPr/>
                    <a:lstStyle/>
                    <a:p>
                      <a:pPr algn="l"/>
                      <a:r>
                        <a:rPr lang="en-GB" sz="110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Toothpaste</a:t>
                      </a:r>
                      <a:r>
                        <a:rPr lang="en-GB" sz="1100" baseline="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 (Age 6 – 9)</a:t>
                      </a:r>
                      <a:endParaRPr lang="en-GB" sz="1100" dirty="0">
                        <a:solidFill>
                          <a:schemeClr val="tx1"/>
                        </a:solidFill>
                        <a:latin typeface="Helvetica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£1.95</a:t>
                      </a:r>
                      <a:endParaRPr lang="en-GB" sz="1200" dirty="0">
                        <a:solidFill>
                          <a:schemeClr val="tx1"/>
                        </a:solidFill>
                        <a:latin typeface="Helvetica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7513432"/>
                  </a:ext>
                </a:extLst>
              </a:tr>
              <a:tr h="205823">
                <a:tc>
                  <a:txBody>
                    <a:bodyPr/>
                    <a:lstStyle/>
                    <a:p>
                      <a:pPr algn="l"/>
                      <a:r>
                        <a:rPr lang="en-GB" sz="110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Apples x 2 packs</a:t>
                      </a:r>
                      <a:endParaRPr lang="en-GB" sz="1100" dirty="0">
                        <a:solidFill>
                          <a:schemeClr val="tx1"/>
                        </a:solidFill>
                        <a:latin typeface="Helvetica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£2.50</a:t>
                      </a:r>
                      <a:endParaRPr lang="en-GB" sz="1200" dirty="0">
                        <a:solidFill>
                          <a:schemeClr val="tx1"/>
                        </a:solidFill>
                        <a:latin typeface="Helvetica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6154313"/>
                  </a:ext>
                </a:extLst>
              </a:tr>
              <a:tr h="205823">
                <a:tc>
                  <a:txBody>
                    <a:bodyPr/>
                    <a:lstStyle/>
                    <a:p>
                      <a:pPr algn="l"/>
                      <a:r>
                        <a:rPr lang="en-GB" sz="110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Satsumas</a:t>
                      </a:r>
                      <a:r>
                        <a:rPr lang="en-GB" sz="1100" baseline="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 x 2 packs</a:t>
                      </a:r>
                      <a:endParaRPr lang="en-GB" sz="1100" dirty="0">
                        <a:solidFill>
                          <a:schemeClr val="tx1"/>
                        </a:solidFill>
                        <a:latin typeface="Helvetica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£3.20</a:t>
                      </a:r>
                      <a:endParaRPr lang="en-GB" sz="1200" dirty="0">
                        <a:solidFill>
                          <a:schemeClr val="tx1"/>
                        </a:solidFill>
                        <a:latin typeface="Helvetica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0759592"/>
                  </a:ext>
                </a:extLst>
              </a:tr>
              <a:tr h="205823">
                <a:tc>
                  <a:txBody>
                    <a:bodyPr/>
                    <a:lstStyle/>
                    <a:p>
                      <a:pPr algn="l"/>
                      <a:r>
                        <a:rPr lang="en-GB" sz="110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Bananas x 10</a:t>
                      </a:r>
                      <a:endParaRPr lang="en-GB" sz="1100" dirty="0">
                        <a:solidFill>
                          <a:schemeClr val="tx1"/>
                        </a:solidFill>
                        <a:latin typeface="Helvetica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£2.10</a:t>
                      </a:r>
                      <a:endParaRPr lang="en-GB" sz="1200" dirty="0">
                        <a:solidFill>
                          <a:schemeClr val="tx1"/>
                        </a:solidFill>
                        <a:latin typeface="Helvetica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6108532"/>
                  </a:ext>
                </a:extLst>
              </a:tr>
              <a:tr h="205823">
                <a:tc>
                  <a:txBody>
                    <a:bodyPr/>
                    <a:lstStyle/>
                    <a:p>
                      <a:pPr algn="l"/>
                      <a:r>
                        <a:rPr lang="en-GB" sz="110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Coffee 1kg</a:t>
                      </a:r>
                      <a:endParaRPr lang="en-GB" sz="1100" dirty="0">
                        <a:solidFill>
                          <a:schemeClr val="tx1"/>
                        </a:solidFill>
                        <a:latin typeface="Helvetica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£5.60</a:t>
                      </a:r>
                      <a:endParaRPr lang="en-GB" sz="1200" dirty="0">
                        <a:solidFill>
                          <a:schemeClr val="tx1"/>
                        </a:solidFill>
                        <a:latin typeface="Helvetica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3237253"/>
                  </a:ext>
                </a:extLst>
              </a:tr>
              <a:tr h="205823">
                <a:tc>
                  <a:txBody>
                    <a:bodyPr/>
                    <a:lstStyle/>
                    <a:p>
                      <a:pPr algn="l"/>
                      <a:r>
                        <a:rPr lang="en-GB" sz="110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Pizza</a:t>
                      </a:r>
                      <a:r>
                        <a:rPr lang="en-GB" sz="1100" baseline="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 2 x large Margarita </a:t>
                      </a:r>
                      <a:endParaRPr lang="en-GB" sz="1100" dirty="0">
                        <a:solidFill>
                          <a:schemeClr val="tx1"/>
                        </a:solidFill>
                        <a:latin typeface="Helvetica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£4.90</a:t>
                      </a:r>
                      <a:endParaRPr lang="en-GB" sz="1200" dirty="0">
                        <a:solidFill>
                          <a:schemeClr val="tx1"/>
                        </a:solidFill>
                        <a:latin typeface="Helvetica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7330687"/>
                  </a:ext>
                </a:extLst>
              </a:tr>
              <a:tr h="205823">
                <a:tc>
                  <a:txBody>
                    <a:bodyPr/>
                    <a:lstStyle/>
                    <a:p>
                      <a:pPr algn="l"/>
                      <a:r>
                        <a:rPr lang="en-GB" sz="110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Pizza 1 x large Pepperoni</a:t>
                      </a:r>
                      <a:endParaRPr lang="en-GB" sz="1100" dirty="0">
                        <a:solidFill>
                          <a:schemeClr val="tx1"/>
                        </a:solidFill>
                        <a:latin typeface="Helvetica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£2.75</a:t>
                      </a:r>
                      <a:endParaRPr lang="en-GB" sz="1200" dirty="0">
                        <a:solidFill>
                          <a:schemeClr val="tx1"/>
                        </a:solidFill>
                        <a:latin typeface="Helvetica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9293447"/>
                  </a:ext>
                </a:extLst>
              </a:tr>
              <a:tr h="205823">
                <a:tc>
                  <a:txBody>
                    <a:bodyPr/>
                    <a:lstStyle/>
                    <a:p>
                      <a:pPr algn="l"/>
                      <a:r>
                        <a:rPr lang="en-GB" sz="110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24 pack Toilet</a:t>
                      </a:r>
                      <a:r>
                        <a:rPr lang="en-GB" sz="1100" baseline="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 Roll</a:t>
                      </a:r>
                      <a:endParaRPr lang="en-GB" sz="1100" dirty="0">
                        <a:solidFill>
                          <a:schemeClr val="tx1"/>
                        </a:solidFill>
                        <a:latin typeface="Helvetica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£5.50</a:t>
                      </a:r>
                      <a:endParaRPr lang="en-GB" sz="1200" dirty="0">
                        <a:solidFill>
                          <a:schemeClr val="tx1"/>
                        </a:solidFill>
                        <a:latin typeface="Helvetica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4272227"/>
                  </a:ext>
                </a:extLst>
              </a:tr>
              <a:tr h="205823">
                <a:tc>
                  <a:txBody>
                    <a:bodyPr/>
                    <a:lstStyle/>
                    <a:p>
                      <a:pPr algn="l"/>
                      <a:r>
                        <a:rPr lang="en-GB" sz="110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Carrots 1kg</a:t>
                      </a:r>
                      <a:endParaRPr lang="en-GB" sz="1100" dirty="0">
                        <a:solidFill>
                          <a:schemeClr val="tx1"/>
                        </a:solidFill>
                        <a:latin typeface="Helvetica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£1.80</a:t>
                      </a:r>
                      <a:endParaRPr lang="en-GB" sz="1200" dirty="0">
                        <a:solidFill>
                          <a:schemeClr val="tx1"/>
                        </a:solidFill>
                        <a:latin typeface="Helvetica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4814105"/>
                  </a:ext>
                </a:extLst>
              </a:tr>
              <a:tr h="205823">
                <a:tc>
                  <a:txBody>
                    <a:bodyPr/>
                    <a:lstStyle/>
                    <a:p>
                      <a:pPr algn="l"/>
                      <a:r>
                        <a:rPr lang="en-GB" sz="110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Baking</a:t>
                      </a:r>
                      <a:r>
                        <a:rPr lang="en-GB" sz="1100" baseline="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 potatoes (6 pack)</a:t>
                      </a:r>
                      <a:endParaRPr lang="en-GB" sz="1100" dirty="0">
                        <a:solidFill>
                          <a:schemeClr val="tx1"/>
                        </a:solidFill>
                        <a:latin typeface="Helvetica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£1.70</a:t>
                      </a:r>
                      <a:endParaRPr lang="en-GB" sz="1200" dirty="0">
                        <a:solidFill>
                          <a:schemeClr val="tx1"/>
                        </a:solidFill>
                        <a:latin typeface="Helvetica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2028240"/>
                  </a:ext>
                </a:extLst>
              </a:tr>
              <a:tr h="205823">
                <a:tc>
                  <a:txBody>
                    <a:bodyPr/>
                    <a:lstStyle/>
                    <a:p>
                      <a:pPr algn="l"/>
                      <a:r>
                        <a:rPr lang="en-GB" sz="1100" dirty="0" err="1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Shreddies</a:t>
                      </a:r>
                      <a:r>
                        <a:rPr lang="en-GB" sz="1100" baseline="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 (XL pack)</a:t>
                      </a:r>
                      <a:endParaRPr lang="en-GB" sz="1100" dirty="0">
                        <a:solidFill>
                          <a:schemeClr val="tx1"/>
                        </a:solidFill>
                        <a:latin typeface="Helvetica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£4.00</a:t>
                      </a:r>
                      <a:endParaRPr lang="en-GB" sz="1200" dirty="0">
                        <a:solidFill>
                          <a:schemeClr val="tx1"/>
                        </a:solidFill>
                        <a:latin typeface="Helvetica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8912320"/>
                  </a:ext>
                </a:extLst>
              </a:tr>
              <a:tr h="205823">
                <a:tc>
                  <a:txBody>
                    <a:bodyPr/>
                    <a:lstStyle/>
                    <a:p>
                      <a:pPr algn="l"/>
                      <a:r>
                        <a:rPr lang="en-GB" sz="1100" baseline="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6 Chicken Breasts</a:t>
                      </a:r>
                      <a:endParaRPr lang="en-GB" sz="1100" dirty="0">
                        <a:solidFill>
                          <a:schemeClr val="tx1"/>
                        </a:solidFill>
                        <a:latin typeface="Helvetica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£5.90</a:t>
                      </a:r>
                      <a:endParaRPr lang="en-GB" sz="1200" dirty="0">
                        <a:solidFill>
                          <a:schemeClr val="tx1"/>
                        </a:solidFill>
                        <a:latin typeface="Helvetica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7403604"/>
                  </a:ext>
                </a:extLst>
              </a:tr>
              <a:tr h="205823">
                <a:tc>
                  <a:txBody>
                    <a:bodyPr/>
                    <a:lstStyle/>
                    <a:p>
                      <a:pPr algn="l"/>
                      <a:r>
                        <a:rPr lang="en-GB" sz="110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Beef mince 1kg</a:t>
                      </a:r>
                      <a:endParaRPr lang="en-GB" sz="1100" dirty="0">
                        <a:solidFill>
                          <a:schemeClr val="tx1"/>
                        </a:solidFill>
                        <a:latin typeface="Helvetica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£3.60</a:t>
                      </a:r>
                      <a:endParaRPr lang="en-GB" sz="1200" dirty="0">
                        <a:solidFill>
                          <a:schemeClr val="tx1"/>
                        </a:solidFill>
                        <a:latin typeface="Helvetica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8377443"/>
                  </a:ext>
                </a:extLst>
              </a:tr>
              <a:tr h="205823">
                <a:tc>
                  <a:txBody>
                    <a:bodyPr/>
                    <a:lstStyle/>
                    <a:p>
                      <a:pPr algn="l"/>
                      <a:r>
                        <a:rPr lang="en-GB" sz="110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4 pack Tinned Tomatoes</a:t>
                      </a:r>
                      <a:endParaRPr lang="en-GB" sz="1100" dirty="0">
                        <a:solidFill>
                          <a:schemeClr val="tx1"/>
                        </a:solidFill>
                        <a:latin typeface="Helvetica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£4.20</a:t>
                      </a:r>
                      <a:endParaRPr lang="en-GB" sz="1200" dirty="0">
                        <a:solidFill>
                          <a:schemeClr val="tx1"/>
                        </a:solidFill>
                        <a:latin typeface="Helvetica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2107226"/>
                  </a:ext>
                </a:extLst>
              </a:tr>
              <a:tr h="205823">
                <a:tc>
                  <a:txBody>
                    <a:bodyPr/>
                    <a:lstStyle/>
                    <a:p>
                      <a:pPr algn="l"/>
                      <a:r>
                        <a:rPr lang="en-GB" sz="1100" baseline="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8 pack Raspberry Jelly</a:t>
                      </a:r>
                      <a:endParaRPr lang="en-GB" sz="1100" dirty="0">
                        <a:solidFill>
                          <a:schemeClr val="tx1"/>
                        </a:solidFill>
                        <a:latin typeface="Helvetica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£4.60</a:t>
                      </a:r>
                      <a:endParaRPr lang="en-GB" sz="1200" dirty="0">
                        <a:solidFill>
                          <a:schemeClr val="tx1"/>
                        </a:solidFill>
                        <a:latin typeface="Helvetica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9260750"/>
                  </a:ext>
                </a:extLst>
              </a:tr>
              <a:tr h="205823">
                <a:tc>
                  <a:txBody>
                    <a:bodyPr/>
                    <a:lstStyle/>
                    <a:p>
                      <a:pPr algn="l"/>
                      <a:r>
                        <a:rPr lang="en-GB" sz="110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Sliced cheese</a:t>
                      </a:r>
                      <a:r>
                        <a:rPr lang="en-GB" sz="1100" baseline="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 x 2 packs</a:t>
                      </a:r>
                      <a:endParaRPr lang="en-GB" sz="1100" dirty="0">
                        <a:solidFill>
                          <a:schemeClr val="tx1"/>
                        </a:solidFill>
                        <a:latin typeface="Helvetica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£4.00</a:t>
                      </a:r>
                      <a:endParaRPr lang="en-GB" sz="1200" dirty="0">
                        <a:solidFill>
                          <a:schemeClr val="tx1"/>
                        </a:solidFill>
                        <a:latin typeface="Helvetica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4063223"/>
                  </a:ext>
                </a:extLst>
              </a:tr>
              <a:tr h="205823">
                <a:tc>
                  <a:txBody>
                    <a:bodyPr/>
                    <a:lstStyle/>
                    <a:p>
                      <a:pPr algn="l"/>
                      <a:r>
                        <a:rPr lang="en-GB" sz="110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Sliced ham</a:t>
                      </a:r>
                      <a:r>
                        <a:rPr lang="en-GB" sz="1100" baseline="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 x 2 packs</a:t>
                      </a:r>
                      <a:endParaRPr lang="en-GB" sz="1100" dirty="0">
                        <a:solidFill>
                          <a:schemeClr val="tx1"/>
                        </a:solidFill>
                        <a:latin typeface="Helvetica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£3.90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7855377"/>
                  </a:ext>
                </a:extLst>
              </a:tr>
              <a:tr h="205823">
                <a:tc>
                  <a:txBody>
                    <a:bodyPr/>
                    <a:lstStyle/>
                    <a:p>
                      <a:pPr algn="l"/>
                      <a:r>
                        <a:rPr lang="en-GB" sz="110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Cat Litter 25kg</a:t>
                      </a:r>
                      <a:endParaRPr lang="en-GB" sz="1100" dirty="0">
                        <a:solidFill>
                          <a:schemeClr val="tx1"/>
                        </a:solidFill>
                        <a:latin typeface="Helvetica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£14.85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8053375"/>
                  </a:ext>
                </a:extLst>
              </a:tr>
              <a:tr h="205823">
                <a:tc>
                  <a:txBody>
                    <a:bodyPr/>
                    <a:lstStyle/>
                    <a:p>
                      <a:pPr algn="l"/>
                      <a:r>
                        <a:rPr lang="en-GB" sz="110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Size 6 Pull</a:t>
                      </a:r>
                      <a:r>
                        <a:rPr lang="en-GB" sz="1100" baseline="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 Up Nappies (12 pack)</a:t>
                      </a:r>
                      <a:endParaRPr lang="en-GB" sz="1100" dirty="0">
                        <a:solidFill>
                          <a:schemeClr val="tx1"/>
                        </a:solidFill>
                        <a:latin typeface="Helvetica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£2.75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2426413"/>
                  </a:ext>
                </a:extLst>
              </a:tr>
              <a:tr h="205823">
                <a:tc>
                  <a:txBody>
                    <a:bodyPr/>
                    <a:lstStyle/>
                    <a:p>
                      <a:pPr algn="l"/>
                      <a:r>
                        <a:rPr lang="en-GB" sz="110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Curry Sauce</a:t>
                      </a:r>
                      <a:r>
                        <a:rPr lang="en-GB" sz="1100" baseline="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 300mls</a:t>
                      </a:r>
                      <a:endParaRPr lang="en-GB" sz="1100" dirty="0">
                        <a:solidFill>
                          <a:schemeClr val="tx1"/>
                        </a:solidFill>
                        <a:latin typeface="Helvetica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£2.85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5365949"/>
                  </a:ext>
                </a:extLst>
              </a:tr>
              <a:tr h="205823">
                <a:tc>
                  <a:txBody>
                    <a:bodyPr/>
                    <a:lstStyle/>
                    <a:p>
                      <a:pPr algn="l"/>
                      <a:r>
                        <a:rPr lang="en-GB" sz="110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Spaghetti 2 x 500g</a:t>
                      </a:r>
                      <a:endParaRPr lang="en-GB" sz="1100" dirty="0">
                        <a:solidFill>
                          <a:schemeClr val="tx1"/>
                        </a:solidFill>
                        <a:latin typeface="Helvetica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£2.10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3654722"/>
                  </a:ext>
                </a:extLst>
              </a:tr>
              <a:tr h="205823">
                <a:tc>
                  <a:txBody>
                    <a:bodyPr/>
                    <a:lstStyle/>
                    <a:p>
                      <a:pPr algn="l"/>
                      <a:r>
                        <a:rPr lang="en-GB" sz="110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Washing pods XL pack</a:t>
                      </a:r>
                      <a:endParaRPr lang="en-GB" sz="1100" dirty="0">
                        <a:solidFill>
                          <a:schemeClr val="tx1"/>
                        </a:solidFill>
                        <a:latin typeface="Helvetica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£11.50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2946561"/>
                  </a:ext>
                </a:extLst>
              </a:tr>
              <a:tr h="205823">
                <a:tc>
                  <a:txBody>
                    <a:bodyPr/>
                    <a:lstStyle/>
                    <a:p>
                      <a:pPr algn="l"/>
                      <a:r>
                        <a:rPr lang="en-GB" sz="110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Dishwasher Tablets</a:t>
                      </a:r>
                      <a:r>
                        <a:rPr lang="en-GB" sz="1100" baseline="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 XL pack</a:t>
                      </a:r>
                      <a:endParaRPr lang="en-GB" sz="1100" dirty="0">
                        <a:solidFill>
                          <a:schemeClr val="tx1"/>
                        </a:solidFill>
                        <a:latin typeface="Helvetica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£10.90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5729433"/>
                  </a:ext>
                </a:extLst>
              </a:tr>
              <a:tr h="205823">
                <a:tc>
                  <a:txBody>
                    <a:bodyPr/>
                    <a:lstStyle/>
                    <a:p>
                      <a:pPr algn="l"/>
                      <a:r>
                        <a:rPr lang="en-GB" sz="110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Chocolate biscuits – Twin pack</a:t>
                      </a:r>
                      <a:endParaRPr lang="en-GB" sz="1100" dirty="0">
                        <a:solidFill>
                          <a:schemeClr val="tx1"/>
                        </a:solidFill>
                        <a:latin typeface="Helvetica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£2.55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7843621"/>
                  </a:ext>
                </a:extLst>
              </a:tr>
              <a:tr h="205823">
                <a:tc>
                  <a:txBody>
                    <a:bodyPr/>
                    <a:lstStyle/>
                    <a:p>
                      <a:pPr algn="l"/>
                      <a:r>
                        <a:rPr lang="en-GB" sz="110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TOTAL</a:t>
                      </a:r>
                      <a:endParaRPr lang="en-GB" sz="1100" dirty="0">
                        <a:solidFill>
                          <a:schemeClr val="tx1"/>
                        </a:solidFill>
                        <a:latin typeface="Helvetica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£121.60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537187"/>
                  </a:ext>
                </a:extLst>
              </a:tr>
              <a:tr h="205823"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PAID BY CARD</a:t>
                      </a:r>
                      <a:endParaRPr lang="en-GB" sz="1100" dirty="0">
                        <a:solidFill>
                          <a:schemeClr val="tx1"/>
                        </a:solidFill>
                        <a:latin typeface="Helvetica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100" dirty="0" smtClean="0">
                        <a:solidFill>
                          <a:schemeClr val="tx1"/>
                        </a:solidFill>
                        <a:latin typeface="Helvetica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8204562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265422"/>
              </p:ext>
            </p:extLst>
          </p:nvPr>
        </p:nvGraphicFramePr>
        <p:xfrm>
          <a:off x="3782247" y="1384995"/>
          <a:ext cx="2902322" cy="658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9251">
                  <a:extLst>
                    <a:ext uri="{9D8B030D-6E8A-4147-A177-3AD203B41FA5}">
                      <a16:colId xmlns:a16="http://schemas.microsoft.com/office/drawing/2014/main" val="850111411"/>
                    </a:ext>
                  </a:extLst>
                </a:gridCol>
                <a:gridCol w="853071">
                  <a:extLst>
                    <a:ext uri="{9D8B030D-6E8A-4147-A177-3AD203B41FA5}">
                      <a16:colId xmlns:a16="http://schemas.microsoft.com/office/drawing/2014/main" val="1712433373"/>
                    </a:ext>
                  </a:extLst>
                </a:gridCol>
              </a:tblGrid>
              <a:tr h="205823">
                <a:tc>
                  <a:txBody>
                    <a:bodyPr/>
                    <a:lstStyle/>
                    <a:p>
                      <a:pPr algn="ctr"/>
                      <a:r>
                        <a:rPr lang="en-GB" sz="1200" i="1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ITEM</a:t>
                      </a:r>
                      <a:endParaRPr lang="en-GB" sz="1200" i="1" dirty="0">
                        <a:solidFill>
                          <a:schemeClr val="tx1"/>
                        </a:solidFill>
                        <a:latin typeface="Helvetica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i="1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TOTAL</a:t>
                      </a:r>
                      <a:endParaRPr lang="en-GB" sz="1200" i="1" dirty="0">
                        <a:solidFill>
                          <a:schemeClr val="tx1"/>
                        </a:solidFill>
                        <a:latin typeface="Helvetica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1956999"/>
                  </a:ext>
                </a:extLst>
              </a:tr>
              <a:tr h="205823">
                <a:tc>
                  <a:txBody>
                    <a:bodyPr/>
                    <a:lstStyle/>
                    <a:p>
                      <a:pPr algn="l"/>
                      <a:r>
                        <a:rPr lang="en-GB" sz="110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Small loaf White 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Bread</a:t>
                      </a:r>
                      <a:endParaRPr lang="en-GB" sz="1100" dirty="0">
                        <a:solidFill>
                          <a:schemeClr val="tx1"/>
                        </a:solidFill>
                        <a:latin typeface="Helvetica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£1.40</a:t>
                      </a:r>
                      <a:endParaRPr lang="en-GB" sz="1200" dirty="0">
                        <a:solidFill>
                          <a:schemeClr val="tx1"/>
                        </a:solidFill>
                        <a:latin typeface="Helvetica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1207741"/>
                  </a:ext>
                </a:extLst>
              </a:tr>
              <a:tr h="205823">
                <a:tc>
                  <a:txBody>
                    <a:bodyPr/>
                    <a:lstStyle/>
                    <a:p>
                      <a:pPr algn="l"/>
                      <a:r>
                        <a:rPr lang="en-GB" sz="110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Chicken</a:t>
                      </a:r>
                      <a:r>
                        <a:rPr lang="en-GB" sz="1100" baseline="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 Korma micro meal </a:t>
                      </a:r>
                      <a:endParaRPr lang="en-GB" sz="1100" dirty="0">
                        <a:solidFill>
                          <a:schemeClr val="tx1"/>
                        </a:solidFill>
                        <a:latin typeface="Helvetica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£4.25</a:t>
                      </a:r>
                      <a:endParaRPr lang="en-GB" sz="1200" dirty="0">
                        <a:solidFill>
                          <a:schemeClr val="tx1"/>
                        </a:solidFill>
                        <a:latin typeface="Helvetica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90260"/>
                  </a:ext>
                </a:extLst>
              </a:tr>
              <a:tr h="205823">
                <a:tc>
                  <a:txBody>
                    <a:bodyPr/>
                    <a:lstStyle/>
                    <a:p>
                      <a:pPr algn="l"/>
                      <a:r>
                        <a:rPr lang="en-GB" sz="110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Tea bags (25 pack)</a:t>
                      </a:r>
                      <a:endParaRPr lang="en-GB" sz="1100" dirty="0">
                        <a:solidFill>
                          <a:schemeClr val="tx1"/>
                        </a:solidFill>
                        <a:latin typeface="Helvetica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£1.45</a:t>
                      </a:r>
                      <a:endParaRPr lang="en-GB" sz="1200" dirty="0">
                        <a:solidFill>
                          <a:schemeClr val="tx1"/>
                        </a:solidFill>
                        <a:latin typeface="Helvetica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0938399"/>
                  </a:ext>
                </a:extLst>
              </a:tr>
              <a:tr h="205823">
                <a:tc>
                  <a:txBody>
                    <a:bodyPr/>
                    <a:lstStyle/>
                    <a:p>
                      <a:pPr algn="l"/>
                      <a:r>
                        <a:rPr lang="en-GB" sz="110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Chilli microwave</a:t>
                      </a:r>
                      <a:r>
                        <a:rPr lang="en-GB" sz="1100" baseline="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 meal</a:t>
                      </a:r>
                      <a:endParaRPr lang="en-GB" sz="1100" dirty="0">
                        <a:solidFill>
                          <a:schemeClr val="tx1"/>
                        </a:solidFill>
                        <a:latin typeface="Helvetica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£3.80</a:t>
                      </a:r>
                      <a:endParaRPr lang="en-GB" sz="1200" dirty="0">
                        <a:solidFill>
                          <a:schemeClr val="tx1"/>
                        </a:solidFill>
                        <a:latin typeface="Helvetica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7513432"/>
                  </a:ext>
                </a:extLst>
              </a:tr>
              <a:tr h="205823">
                <a:tc>
                  <a:txBody>
                    <a:bodyPr/>
                    <a:lstStyle/>
                    <a:p>
                      <a:pPr algn="l"/>
                      <a:r>
                        <a:rPr lang="en-GB" sz="110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Apples x 5</a:t>
                      </a:r>
                      <a:endParaRPr lang="en-GB" sz="1100" dirty="0">
                        <a:solidFill>
                          <a:schemeClr val="tx1"/>
                        </a:solidFill>
                        <a:latin typeface="Helvetica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£1.45</a:t>
                      </a:r>
                      <a:endParaRPr lang="en-GB" sz="1200" dirty="0">
                        <a:solidFill>
                          <a:schemeClr val="tx1"/>
                        </a:solidFill>
                        <a:latin typeface="Helvetica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6154313"/>
                  </a:ext>
                </a:extLst>
              </a:tr>
              <a:tr h="205823">
                <a:tc>
                  <a:txBody>
                    <a:bodyPr/>
                    <a:lstStyle/>
                    <a:p>
                      <a:pPr algn="l"/>
                      <a:r>
                        <a:rPr lang="en-GB" sz="110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Baked Beans Snap Pots</a:t>
                      </a:r>
                      <a:endParaRPr lang="en-GB" sz="1100" dirty="0">
                        <a:solidFill>
                          <a:schemeClr val="tx1"/>
                        </a:solidFill>
                        <a:latin typeface="Helvetica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£3.20</a:t>
                      </a:r>
                      <a:endParaRPr lang="en-GB" sz="1200" dirty="0">
                        <a:solidFill>
                          <a:schemeClr val="tx1"/>
                        </a:solidFill>
                        <a:latin typeface="Helvetica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0759592"/>
                  </a:ext>
                </a:extLst>
              </a:tr>
              <a:tr h="205823">
                <a:tc>
                  <a:txBody>
                    <a:bodyPr/>
                    <a:lstStyle/>
                    <a:p>
                      <a:pPr algn="l"/>
                      <a:r>
                        <a:rPr lang="en-GB" sz="110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Bananas x 5</a:t>
                      </a:r>
                      <a:endParaRPr lang="en-GB" sz="1100" dirty="0">
                        <a:solidFill>
                          <a:schemeClr val="tx1"/>
                        </a:solidFill>
                        <a:latin typeface="Helvetica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£1.20</a:t>
                      </a:r>
                      <a:endParaRPr lang="en-GB" sz="1200" dirty="0">
                        <a:solidFill>
                          <a:schemeClr val="tx1"/>
                        </a:solidFill>
                        <a:latin typeface="Helvetica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6108532"/>
                  </a:ext>
                </a:extLst>
              </a:tr>
              <a:tr h="205823">
                <a:tc>
                  <a:txBody>
                    <a:bodyPr/>
                    <a:lstStyle/>
                    <a:p>
                      <a:pPr algn="l"/>
                      <a:r>
                        <a:rPr lang="en-GB" sz="110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6 pack Cans of Coke</a:t>
                      </a:r>
                      <a:endParaRPr lang="en-GB" sz="1100" dirty="0">
                        <a:solidFill>
                          <a:schemeClr val="tx1"/>
                        </a:solidFill>
                        <a:latin typeface="Helvetica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£4.85</a:t>
                      </a:r>
                      <a:endParaRPr lang="en-GB" sz="1200" dirty="0">
                        <a:solidFill>
                          <a:schemeClr val="tx1"/>
                        </a:solidFill>
                        <a:latin typeface="Helvetica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3237253"/>
                  </a:ext>
                </a:extLst>
              </a:tr>
              <a:tr h="205823">
                <a:tc>
                  <a:txBody>
                    <a:bodyPr/>
                    <a:lstStyle/>
                    <a:p>
                      <a:pPr algn="l"/>
                      <a:r>
                        <a:rPr lang="en-GB" sz="110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Pizza</a:t>
                      </a:r>
                      <a:r>
                        <a:rPr lang="en-GB" sz="1100" baseline="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 1x med Pepperoni </a:t>
                      </a:r>
                      <a:endParaRPr lang="en-GB" sz="1100" dirty="0">
                        <a:solidFill>
                          <a:schemeClr val="tx1"/>
                        </a:solidFill>
                        <a:latin typeface="Helvetica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£4.90</a:t>
                      </a:r>
                      <a:endParaRPr lang="en-GB" sz="1200" dirty="0">
                        <a:solidFill>
                          <a:schemeClr val="tx1"/>
                        </a:solidFill>
                        <a:latin typeface="Helvetica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7330687"/>
                  </a:ext>
                </a:extLst>
              </a:tr>
              <a:tr h="205823">
                <a:tc>
                  <a:txBody>
                    <a:bodyPr/>
                    <a:lstStyle/>
                    <a:p>
                      <a:pPr algn="l"/>
                      <a:r>
                        <a:rPr lang="en-GB" sz="110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2 pack Toilet Roll</a:t>
                      </a:r>
                      <a:endParaRPr lang="en-GB" sz="1100" dirty="0">
                        <a:solidFill>
                          <a:schemeClr val="tx1"/>
                        </a:solidFill>
                        <a:latin typeface="Helvetica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£1.75</a:t>
                      </a:r>
                      <a:endParaRPr lang="en-GB" sz="1200" dirty="0">
                        <a:solidFill>
                          <a:schemeClr val="tx1"/>
                        </a:solidFill>
                        <a:latin typeface="Helvetica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9293447"/>
                  </a:ext>
                </a:extLst>
              </a:tr>
              <a:tr h="205823">
                <a:tc>
                  <a:txBody>
                    <a:bodyPr/>
                    <a:lstStyle/>
                    <a:p>
                      <a:pPr algn="l"/>
                      <a:r>
                        <a:rPr lang="en-GB" sz="110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Lasagne microwave meal</a:t>
                      </a:r>
                      <a:endParaRPr lang="en-GB" sz="1100" dirty="0">
                        <a:solidFill>
                          <a:schemeClr val="tx1"/>
                        </a:solidFill>
                        <a:latin typeface="Helvetica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£3.90</a:t>
                      </a:r>
                      <a:endParaRPr lang="en-GB" sz="1200" dirty="0">
                        <a:solidFill>
                          <a:schemeClr val="tx1"/>
                        </a:solidFill>
                        <a:latin typeface="Helvetica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4272227"/>
                  </a:ext>
                </a:extLst>
              </a:tr>
              <a:tr h="205823">
                <a:tc>
                  <a:txBody>
                    <a:bodyPr/>
                    <a:lstStyle/>
                    <a:p>
                      <a:pPr algn="l"/>
                      <a:r>
                        <a:rPr lang="en-GB" sz="110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Sparkling</a:t>
                      </a:r>
                      <a:r>
                        <a:rPr lang="en-GB" sz="1100" baseline="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 Water 2Lt</a:t>
                      </a:r>
                      <a:endParaRPr lang="en-GB" sz="1100" dirty="0">
                        <a:solidFill>
                          <a:schemeClr val="tx1"/>
                        </a:solidFill>
                        <a:latin typeface="Helvetica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£2.05</a:t>
                      </a:r>
                      <a:endParaRPr lang="en-GB" sz="1200" dirty="0">
                        <a:solidFill>
                          <a:schemeClr val="tx1"/>
                        </a:solidFill>
                        <a:latin typeface="Helvetica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4814105"/>
                  </a:ext>
                </a:extLst>
              </a:tr>
              <a:tr h="205823">
                <a:tc>
                  <a:txBody>
                    <a:bodyPr/>
                    <a:lstStyle/>
                    <a:p>
                      <a:pPr algn="l"/>
                      <a:r>
                        <a:rPr lang="en-GB" sz="110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Washing up liquid 300mls</a:t>
                      </a:r>
                      <a:endParaRPr lang="en-GB" sz="1100" dirty="0">
                        <a:solidFill>
                          <a:schemeClr val="tx1"/>
                        </a:solidFill>
                        <a:latin typeface="Helvetica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£1.85</a:t>
                      </a:r>
                      <a:endParaRPr lang="en-GB" sz="1200" dirty="0">
                        <a:solidFill>
                          <a:schemeClr val="tx1"/>
                        </a:solidFill>
                        <a:latin typeface="Helvetica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9260750"/>
                  </a:ext>
                </a:extLst>
              </a:tr>
              <a:tr h="205823">
                <a:tc>
                  <a:txBody>
                    <a:bodyPr/>
                    <a:lstStyle/>
                    <a:p>
                      <a:pPr algn="l"/>
                      <a:r>
                        <a:rPr lang="en-GB" sz="110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Cereal Mini Packs</a:t>
                      </a:r>
                      <a:endParaRPr lang="en-GB" sz="1100" dirty="0">
                        <a:solidFill>
                          <a:schemeClr val="tx1"/>
                        </a:solidFill>
                        <a:latin typeface="Helvetica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£2.50</a:t>
                      </a:r>
                      <a:endParaRPr lang="en-GB" sz="1200" dirty="0">
                        <a:solidFill>
                          <a:schemeClr val="tx1"/>
                        </a:solidFill>
                        <a:latin typeface="Helvetica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2942212"/>
                  </a:ext>
                </a:extLst>
              </a:tr>
              <a:tr h="205823">
                <a:tc>
                  <a:txBody>
                    <a:bodyPr/>
                    <a:lstStyle/>
                    <a:p>
                      <a:pPr algn="l"/>
                      <a:r>
                        <a:rPr lang="en-GB" sz="110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4 x Tins of Dog Food</a:t>
                      </a:r>
                      <a:endParaRPr lang="en-GB" sz="1100" dirty="0">
                        <a:solidFill>
                          <a:schemeClr val="tx1"/>
                        </a:solidFill>
                        <a:latin typeface="Helvetica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£4.40</a:t>
                      </a:r>
                      <a:endParaRPr lang="en-GB" sz="1200" dirty="0">
                        <a:solidFill>
                          <a:schemeClr val="tx1"/>
                        </a:solidFill>
                        <a:latin typeface="Helvetica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760683"/>
                  </a:ext>
                </a:extLst>
              </a:tr>
              <a:tr h="205823">
                <a:tc>
                  <a:txBody>
                    <a:bodyPr/>
                    <a:lstStyle/>
                    <a:p>
                      <a:pPr algn="l"/>
                      <a:r>
                        <a:rPr lang="en-GB" sz="110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Dried</a:t>
                      </a:r>
                      <a:r>
                        <a:rPr lang="en-GB" sz="1100" baseline="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 Dog Food 5kg</a:t>
                      </a:r>
                      <a:endParaRPr lang="en-GB" sz="1100" dirty="0">
                        <a:solidFill>
                          <a:schemeClr val="tx1"/>
                        </a:solidFill>
                        <a:latin typeface="Helvetica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£3.80</a:t>
                      </a:r>
                      <a:endParaRPr lang="en-GB" sz="1200" dirty="0">
                        <a:solidFill>
                          <a:schemeClr val="tx1"/>
                        </a:solidFill>
                        <a:latin typeface="Helvetica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6080521"/>
                  </a:ext>
                </a:extLst>
              </a:tr>
              <a:tr h="205823"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Sliced</a:t>
                      </a:r>
                      <a:r>
                        <a:rPr lang="en-GB" sz="1200" baseline="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 chicken (5 slices)</a:t>
                      </a:r>
                      <a:endParaRPr lang="en-GB" sz="1200" dirty="0">
                        <a:solidFill>
                          <a:schemeClr val="tx1"/>
                        </a:solidFill>
                        <a:latin typeface="Helvetica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£2.75</a:t>
                      </a:r>
                      <a:endParaRPr lang="en-GB" sz="1200" dirty="0">
                        <a:solidFill>
                          <a:schemeClr val="tx1"/>
                        </a:solidFill>
                        <a:latin typeface="Helvetica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441439"/>
                  </a:ext>
                </a:extLst>
              </a:tr>
              <a:tr h="205823"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6 pack Small Yoghurts </a:t>
                      </a:r>
                      <a:endParaRPr lang="en-GB" sz="1200" dirty="0">
                        <a:solidFill>
                          <a:schemeClr val="tx1"/>
                        </a:solidFill>
                        <a:latin typeface="Helvetica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£3.20</a:t>
                      </a:r>
                      <a:endParaRPr lang="en-GB" sz="1200" dirty="0">
                        <a:solidFill>
                          <a:schemeClr val="tx1"/>
                        </a:solidFill>
                        <a:latin typeface="Helvetica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5609463"/>
                  </a:ext>
                </a:extLst>
              </a:tr>
              <a:tr h="205823"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Single Chicken</a:t>
                      </a:r>
                      <a:r>
                        <a:rPr lang="en-GB" sz="1200" baseline="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 Kiev</a:t>
                      </a:r>
                      <a:endParaRPr lang="en-GB" sz="1200" dirty="0">
                        <a:solidFill>
                          <a:schemeClr val="tx1"/>
                        </a:solidFill>
                        <a:latin typeface="Helvetica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£1.80</a:t>
                      </a:r>
                      <a:endParaRPr lang="en-GB" sz="1200" dirty="0">
                        <a:solidFill>
                          <a:schemeClr val="tx1"/>
                        </a:solidFill>
                        <a:latin typeface="Helvetica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3004934"/>
                  </a:ext>
                </a:extLst>
              </a:tr>
              <a:tr h="205823"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Oven Chips 250g</a:t>
                      </a:r>
                      <a:endParaRPr lang="en-GB" sz="1200" dirty="0">
                        <a:solidFill>
                          <a:schemeClr val="tx1"/>
                        </a:solidFill>
                        <a:latin typeface="Helvetica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£1.70</a:t>
                      </a:r>
                      <a:endParaRPr lang="en-GB" sz="1200" dirty="0">
                        <a:solidFill>
                          <a:schemeClr val="tx1"/>
                        </a:solidFill>
                        <a:latin typeface="Helvetica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7547292"/>
                  </a:ext>
                </a:extLst>
              </a:tr>
              <a:tr h="205823"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Frozen</a:t>
                      </a:r>
                      <a:r>
                        <a:rPr lang="en-GB" sz="1200" baseline="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 veg 250g</a:t>
                      </a:r>
                      <a:endParaRPr lang="en-GB" sz="1200" dirty="0">
                        <a:solidFill>
                          <a:schemeClr val="tx1"/>
                        </a:solidFill>
                        <a:latin typeface="Helvetica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£0.90</a:t>
                      </a:r>
                      <a:endParaRPr lang="en-GB" sz="1200" dirty="0">
                        <a:solidFill>
                          <a:schemeClr val="tx1"/>
                        </a:solidFill>
                        <a:latin typeface="Helvetica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4120448"/>
                  </a:ext>
                </a:extLst>
              </a:tr>
              <a:tr h="205823"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TOTAL</a:t>
                      </a:r>
                      <a:endParaRPr lang="en-GB" sz="1200" dirty="0">
                        <a:solidFill>
                          <a:schemeClr val="tx1"/>
                        </a:solidFill>
                        <a:latin typeface="Helvetica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£57.10</a:t>
                      </a:r>
                      <a:endParaRPr lang="en-GB" sz="1200" dirty="0">
                        <a:solidFill>
                          <a:schemeClr val="tx1"/>
                        </a:solidFill>
                        <a:latin typeface="Helvetica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111374"/>
                  </a:ext>
                </a:extLst>
              </a:tr>
              <a:tr h="205823"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  <a:latin typeface="Helvetica Narrow" pitchFamily="34" charset="0"/>
                        </a:rPr>
                        <a:t>PAID BY CARD</a:t>
                      </a:r>
                      <a:endParaRPr lang="en-GB" sz="1200" dirty="0">
                        <a:solidFill>
                          <a:schemeClr val="tx1"/>
                        </a:solidFill>
                        <a:latin typeface="Helvetica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tx1"/>
                        </a:solidFill>
                        <a:latin typeface="Helvetica Narrow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9566366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200939" y="8786191"/>
            <a:ext cx="1765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Editable versions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7369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659</TotalTime>
  <Words>327</Words>
  <Application>Microsoft Office PowerPoint</Application>
  <PresentationFormat>A4 Paper (210x297 mm)</PresentationFormat>
  <Paragraphs>121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Helvetica Narrow</vt:lpstr>
      <vt:lpstr>Office Theme</vt:lpstr>
      <vt:lpstr>PowerPoint Presentation</vt:lpstr>
      <vt:lpstr>PowerPoint Presentation</vt:lpstr>
    </vt:vector>
  </TitlesOfParts>
  <Company>East Renfrewshire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Tyler</dc:creator>
  <cp:lastModifiedBy>Paul Tyler</cp:lastModifiedBy>
  <cp:revision>16</cp:revision>
  <dcterms:created xsi:type="dcterms:W3CDTF">2024-01-09T17:29:15Z</dcterms:created>
  <dcterms:modified xsi:type="dcterms:W3CDTF">2024-01-14T23:25:44Z</dcterms:modified>
</cp:coreProperties>
</file>