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70" r:id="rId14"/>
    <p:sldId id="271" r:id="rId15"/>
    <p:sldId id="272" r:id="rId16"/>
    <p:sldId id="273"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284F"/>
    <a:srgbClr val="007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53"/>
    <p:restoredTop sz="94725"/>
  </p:normalViewPr>
  <p:slideViewPr>
    <p:cSldViewPr snapToGrid="0" snapToObjects="1">
      <p:cViewPr varScale="1">
        <p:scale>
          <a:sx n="105" d="100"/>
          <a:sy n="105" d="100"/>
        </p:scale>
        <p:origin x="1392" y="9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2AD893A-10A7-9F93-B704-643DB826A6D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D0C4206F-C20B-9B38-468B-801E9742E1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6A6F6E-DBE8-D44E-BD30-832D8CD3E4D4}" type="datetimeFigureOut">
              <a:rPr lang="de-DE" smtClean="0"/>
              <a:t>23.07.2024</a:t>
            </a:fld>
            <a:endParaRPr lang="de-DE"/>
          </a:p>
        </p:txBody>
      </p:sp>
      <p:sp>
        <p:nvSpPr>
          <p:cNvPr id="4" name="Fußzeilenplatzhalter 3">
            <a:extLst>
              <a:ext uri="{FF2B5EF4-FFF2-40B4-BE49-F238E27FC236}">
                <a16:creationId xmlns:a16="http://schemas.microsoft.com/office/drawing/2014/main" id="{2315336E-DC37-6956-6BFB-62F0082AB9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7E7F448-55CF-B270-7C25-A2D732DC64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028B25-BA85-3645-A775-85C1C395066C}" type="slidenum">
              <a:rPr lang="de-DE" smtClean="0"/>
              <a:t>‹Nr.›</a:t>
            </a:fld>
            <a:endParaRPr lang="de-DE"/>
          </a:p>
        </p:txBody>
      </p:sp>
    </p:spTree>
    <p:extLst>
      <p:ext uri="{BB962C8B-B14F-4D97-AF65-F5344CB8AC3E}">
        <p14:creationId xmlns:p14="http://schemas.microsoft.com/office/powerpoint/2010/main" val="303108282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F5D08-090C-C040-928D-90DCD7ADA17C}" type="datetimeFigureOut">
              <a:rPr lang="de-DE" smtClean="0"/>
              <a:t>23.07.2024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C5A14-0135-F848-8810-D07C9D09F3BD}" type="slidenum">
              <a:rPr lang="de-DE" smtClean="0"/>
              <a:t>‹Nr.›</a:t>
            </a:fld>
            <a:endParaRPr lang="de-DE"/>
          </a:p>
        </p:txBody>
      </p:sp>
    </p:spTree>
    <p:extLst>
      <p:ext uri="{BB962C8B-B14F-4D97-AF65-F5344CB8AC3E}">
        <p14:creationId xmlns:p14="http://schemas.microsoft.com/office/powerpoint/2010/main" val="2228825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641351" y="788906"/>
            <a:ext cx="6353216" cy="2779630"/>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641351" y="3740728"/>
            <a:ext cx="6400718"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6" name="Grafik 5">
            <a:extLst>
              <a:ext uri="{FF2B5EF4-FFF2-40B4-BE49-F238E27FC236}">
                <a16:creationId xmlns:a16="http://schemas.microsoft.com/office/drawing/2014/main" id="{008E02E2-0B77-E18F-ED70-D36A4327FFC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634996" y="426993"/>
            <a:ext cx="2600318" cy="1238895"/>
          </a:xfrm>
          <a:prstGeom prst="rect">
            <a:avLst/>
          </a:prstGeom>
        </p:spPr>
      </p:pic>
      <p:sp>
        <p:nvSpPr>
          <p:cNvPr id="7" name="Untertitel 2">
            <a:extLst>
              <a:ext uri="{FF2B5EF4-FFF2-40B4-BE49-F238E27FC236}">
                <a16:creationId xmlns:a16="http://schemas.microsoft.com/office/drawing/2014/main" id="{7253AD5A-13C3-041E-6DAF-F86011CC8DDB}"/>
              </a:ext>
            </a:extLst>
          </p:cNvPr>
          <p:cNvSpPr txBox="1">
            <a:spLocks/>
          </p:cNvSpPr>
          <p:nvPr userDrawn="1"/>
        </p:nvSpPr>
        <p:spPr>
          <a:xfrm>
            <a:off x="64135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t>Taken </a:t>
            </a:r>
            <a:r>
              <a:rPr lang="de-DE" sz="1600" dirty="0" err="1"/>
              <a:t>from</a:t>
            </a:r>
            <a:br>
              <a:rPr lang="de-DE" sz="1600" dirty="0"/>
            </a:br>
            <a:r>
              <a:rPr lang="de-DE" sz="1600" b="1" dirty="0"/>
              <a:t>AI in STEM Education: </a:t>
            </a:r>
            <a:r>
              <a:rPr lang="de-DE" sz="1600" b="1" dirty="0" err="1"/>
              <a:t>Programming</a:t>
            </a:r>
            <a:r>
              <a:rPr lang="de-DE" sz="1600" b="1" dirty="0"/>
              <a:t> </a:t>
            </a:r>
            <a:r>
              <a:rPr lang="de-DE" sz="1600" b="1" dirty="0" err="1"/>
              <a:t>for</a:t>
            </a:r>
            <a:r>
              <a:rPr lang="de-DE" sz="1600" b="1" dirty="0"/>
              <a:t> </a:t>
            </a:r>
            <a:r>
              <a:rPr lang="de-DE" sz="1600" b="1" dirty="0" err="1"/>
              <a:t>our</a:t>
            </a:r>
            <a:r>
              <a:rPr lang="de-DE" sz="1600" b="1" dirty="0"/>
              <a:t> Future - </a:t>
            </a:r>
            <a:r>
              <a:rPr lang="de-DE" sz="1600" b="1" dirty="0" err="1"/>
              <a:t>Upscaling</a:t>
            </a:r>
            <a:r>
              <a:rPr lang="de-DE" sz="1600" b="1" dirty="0"/>
              <a:t> </a:t>
            </a:r>
            <a:r>
              <a:rPr lang="de-DE" sz="1600" b="1" dirty="0" err="1"/>
              <a:t>good</a:t>
            </a:r>
            <a:r>
              <a:rPr lang="de-DE" sz="1600" b="1" dirty="0"/>
              <a:t> </a:t>
            </a:r>
            <a:r>
              <a:rPr lang="de-DE" sz="1600" b="1" dirty="0" err="1"/>
              <a:t>practices</a:t>
            </a:r>
            <a:endParaRPr lang="de-DE" sz="1600" b="1" dirty="0"/>
          </a:p>
        </p:txBody>
      </p:sp>
    </p:spTree>
    <p:extLst>
      <p:ext uri="{BB962C8B-B14F-4D97-AF65-F5344CB8AC3E}">
        <p14:creationId xmlns:p14="http://schemas.microsoft.com/office/powerpoint/2010/main" val="2475246954"/>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Leer AMAZON">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F1EB589-DD38-1D8A-7042-CF655F9380D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90413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7999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85364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1914502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730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1_Titelfolie AMAZON">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4DFA3A53-DECF-8C41-99F4-1C5434C9E5FC}"/>
              </a:ext>
            </a:extLst>
          </p:cNvPr>
          <p:cNvPicPr>
            <a:picLocks noChangeAspect="1"/>
          </p:cNvPicPr>
          <p:nvPr userDrawn="1"/>
        </p:nvPicPr>
        <p:blipFill>
          <a:blip r:embed="rId2"/>
          <a:srcRect/>
          <a:stretch/>
        </p:blipFill>
        <p:spPr>
          <a:xfrm>
            <a:off x="-1" y="0"/>
            <a:ext cx="12192000" cy="6858000"/>
          </a:xfrm>
          <a:prstGeom prst="rect">
            <a:avLst/>
          </a:prstGeom>
        </p:spPr>
      </p:pic>
      <p:sp>
        <p:nvSpPr>
          <p:cNvPr id="2" name="Titel 1">
            <a:extLst>
              <a:ext uri="{FF2B5EF4-FFF2-40B4-BE49-F238E27FC236}">
                <a16:creationId xmlns:a16="http://schemas.microsoft.com/office/drawing/2014/main" id="{70E24430-F5D4-5247-B205-3A7038DB4E7D}"/>
              </a:ext>
            </a:extLst>
          </p:cNvPr>
          <p:cNvSpPr>
            <a:spLocks noGrp="1"/>
          </p:cNvSpPr>
          <p:nvPr>
            <p:ph type="ctrTitle"/>
          </p:nvPr>
        </p:nvSpPr>
        <p:spPr>
          <a:xfrm>
            <a:off x="641351" y="788906"/>
            <a:ext cx="6353216" cy="2779630"/>
          </a:xfrm>
        </p:spPr>
        <p:txBody>
          <a:bodyPr anchor="b" anchorCtr="0"/>
          <a:lstStyle>
            <a:lvl1pPr algn="l">
              <a:defRPr sz="4800">
                <a:solidFill>
                  <a:schemeClr val="bg1"/>
                </a:solidFill>
              </a:defRPr>
            </a:lvl1pPr>
          </a:lstStyle>
          <a:p>
            <a:r>
              <a:rPr lang="de-DE" dirty="0"/>
              <a:t>Mastertitelformat bearbeiten</a:t>
            </a:r>
          </a:p>
        </p:txBody>
      </p:sp>
      <p:sp>
        <p:nvSpPr>
          <p:cNvPr id="3" name="Untertitel 2">
            <a:extLst>
              <a:ext uri="{FF2B5EF4-FFF2-40B4-BE49-F238E27FC236}">
                <a16:creationId xmlns:a16="http://schemas.microsoft.com/office/drawing/2014/main" id="{520A4042-6639-DA49-8695-03A5DCAEA049}"/>
              </a:ext>
            </a:extLst>
          </p:cNvPr>
          <p:cNvSpPr>
            <a:spLocks noGrp="1"/>
          </p:cNvSpPr>
          <p:nvPr>
            <p:ph type="subTitle" idx="1"/>
          </p:nvPr>
        </p:nvSpPr>
        <p:spPr>
          <a:xfrm>
            <a:off x="641351" y="3740728"/>
            <a:ext cx="6400718" cy="1383475"/>
          </a:xfrm>
        </p:spPr>
        <p:txBody>
          <a:bodyPr anchor="t" anchorCtr="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7" name="Grafik 6">
            <a:extLst>
              <a:ext uri="{FF2B5EF4-FFF2-40B4-BE49-F238E27FC236}">
                <a16:creationId xmlns:a16="http://schemas.microsoft.com/office/drawing/2014/main" id="{27BA3E7C-0435-A762-7E0A-8FAADA0DDD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6949" y="5602261"/>
            <a:ext cx="1180215" cy="933663"/>
          </a:xfrm>
          <a:prstGeom prst="rect">
            <a:avLst/>
          </a:prstGeom>
        </p:spPr>
      </p:pic>
      <p:sp>
        <p:nvSpPr>
          <p:cNvPr id="5" name="Untertitel 2">
            <a:extLst>
              <a:ext uri="{FF2B5EF4-FFF2-40B4-BE49-F238E27FC236}">
                <a16:creationId xmlns:a16="http://schemas.microsoft.com/office/drawing/2014/main" id="{FADBAA11-B3DF-5475-BFDE-A64689D583E6}"/>
              </a:ext>
            </a:extLst>
          </p:cNvPr>
          <p:cNvSpPr txBox="1">
            <a:spLocks/>
          </p:cNvSpPr>
          <p:nvPr userDrawn="1"/>
        </p:nvSpPr>
        <p:spPr>
          <a:xfrm>
            <a:off x="641352" y="5769242"/>
            <a:ext cx="3589062" cy="59970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Clr>
                <a:schemeClr val="accent1"/>
              </a:buClr>
              <a:buFont typeface="Systemschrift Normal"/>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Clr>
                <a:schemeClr val="accent1"/>
              </a:buClr>
              <a:buFont typeface="Systemschrift Norm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1"/>
              </a:buClr>
              <a:buFont typeface="Systemschrift Norm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1"/>
              </a:buClr>
              <a:buFont typeface="Systemschrift Norm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t>Taken </a:t>
            </a:r>
            <a:r>
              <a:rPr lang="de-DE" sz="1600" dirty="0" err="1"/>
              <a:t>from</a:t>
            </a:r>
            <a:br>
              <a:rPr lang="de-DE" sz="1600" dirty="0"/>
            </a:br>
            <a:r>
              <a:rPr lang="de-DE" sz="1600" b="1" dirty="0"/>
              <a:t>AI in STEM Education: </a:t>
            </a:r>
            <a:r>
              <a:rPr lang="de-DE" sz="1600" b="1" dirty="0" err="1"/>
              <a:t>Programming</a:t>
            </a:r>
            <a:r>
              <a:rPr lang="de-DE" sz="1600" b="1" dirty="0"/>
              <a:t> </a:t>
            </a:r>
            <a:r>
              <a:rPr lang="de-DE" sz="1600" b="1" dirty="0" err="1"/>
              <a:t>for</a:t>
            </a:r>
            <a:r>
              <a:rPr lang="de-DE" sz="1600" b="1" dirty="0"/>
              <a:t> </a:t>
            </a:r>
            <a:r>
              <a:rPr lang="de-DE" sz="1600" b="1" dirty="0" err="1"/>
              <a:t>our</a:t>
            </a:r>
            <a:r>
              <a:rPr lang="de-DE" sz="1600" b="1" dirty="0"/>
              <a:t> Future - </a:t>
            </a:r>
            <a:r>
              <a:rPr lang="de-DE" sz="1600" b="1" dirty="0" err="1"/>
              <a:t>Upscaling</a:t>
            </a:r>
            <a:r>
              <a:rPr lang="de-DE" sz="1600" b="1" dirty="0"/>
              <a:t> </a:t>
            </a:r>
            <a:r>
              <a:rPr lang="de-DE" sz="1600" b="1" dirty="0" err="1"/>
              <a:t>good</a:t>
            </a:r>
            <a:r>
              <a:rPr lang="de-DE" sz="1600" b="1" dirty="0"/>
              <a:t> </a:t>
            </a:r>
            <a:r>
              <a:rPr lang="de-DE" sz="1600" b="1" dirty="0" err="1"/>
              <a:t>practices</a:t>
            </a:r>
            <a:endParaRPr lang="de-DE" sz="1600" b="1" dirty="0"/>
          </a:p>
        </p:txBody>
      </p:sp>
      <p:pic>
        <p:nvPicPr>
          <p:cNvPr id="8" name="Grafik 7">
            <a:extLst>
              <a:ext uri="{FF2B5EF4-FFF2-40B4-BE49-F238E27FC236}">
                <a16:creationId xmlns:a16="http://schemas.microsoft.com/office/drawing/2014/main" id="{F923599F-FEFF-4015-9B8A-CD7D579F789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8634996" y="426993"/>
            <a:ext cx="2600318" cy="1238895"/>
          </a:xfrm>
          <a:prstGeom prst="rect">
            <a:avLst/>
          </a:prstGeom>
        </p:spPr>
      </p:pic>
    </p:spTree>
    <p:extLst>
      <p:ext uri="{BB962C8B-B14F-4D97-AF65-F5344CB8AC3E}">
        <p14:creationId xmlns:p14="http://schemas.microsoft.com/office/powerpoint/2010/main" val="3365753896"/>
      </p:ext>
    </p:extLst>
  </p:cSld>
  <p:clrMapOvr>
    <a:masterClrMapping/>
  </p:clrMapOvr>
  <p:extLst>
    <p:ext uri="{DCECCB84-F9BA-43D5-87BE-67443E8EF086}">
      <p15:sldGuideLst xmlns:p15="http://schemas.microsoft.com/office/powerpoint/2012/main">
        <p15:guide id="1" pos="70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und Inhalt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798AAB-3F16-494D-B104-3A451F647EEF}"/>
              </a:ext>
            </a:extLst>
          </p:cNvPr>
          <p:cNvSpPr>
            <a:spLocks noGrp="1"/>
          </p:cNvSpPr>
          <p:nvPr>
            <p:ph type="title"/>
          </p:nvPr>
        </p:nvSpPr>
        <p:spPr/>
        <p:txBody>
          <a:bodyPr/>
          <a:lstStyle>
            <a:lvl1pPr>
              <a:defRPr>
                <a:solidFill>
                  <a:srgbClr val="05284F"/>
                </a:solidFill>
              </a:defRPr>
            </a:lvl1pPr>
          </a:lstStyle>
          <a:p>
            <a:r>
              <a:rPr lang="de-DE" dirty="0"/>
              <a:t>Mastertitelformat bearbeiten</a:t>
            </a:r>
          </a:p>
        </p:txBody>
      </p:sp>
      <p:sp>
        <p:nvSpPr>
          <p:cNvPr id="3" name="Inhaltsplatzhalter 2">
            <a:extLst>
              <a:ext uri="{FF2B5EF4-FFF2-40B4-BE49-F238E27FC236}">
                <a16:creationId xmlns:a16="http://schemas.microsoft.com/office/drawing/2014/main" id="{E182B1F4-A507-524A-B617-CA90BA3C3EE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5" name="Grafik 4">
            <a:extLst>
              <a:ext uri="{FF2B5EF4-FFF2-40B4-BE49-F238E27FC236}">
                <a16:creationId xmlns:a16="http://schemas.microsoft.com/office/drawing/2014/main" id="{CE28B770-BA3A-CF83-0227-B891150D52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4068437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Zwei Inhalte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966B54-7111-3545-8DCE-C2A015162D37}"/>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FED646B1-5971-B949-9F1C-28155ACEB17F}"/>
              </a:ext>
            </a:extLst>
          </p:cNvPr>
          <p:cNvSpPr>
            <a:spLocks noGrp="1"/>
          </p:cNvSpPr>
          <p:nvPr>
            <p:ph sz="half" idx="1"/>
          </p:nvPr>
        </p:nvSpPr>
        <p:spPr>
          <a:xfrm>
            <a:off x="645670"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5936947A-998D-E646-B409-BC7AC51EB4DE}"/>
              </a:ext>
            </a:extLst>
          </p:cNvPr>
          <p:cNvSpPr>
            <a:spLocks noGrp="1"/>
          </p:cNvSpPr>
          <p:nvPr>
            <p:ph sz="half" idx="13"/>
          </p:nvPr>
        </p:nvSpPr>
        <p:spPr>
          <a:xfrm>
            <a:off x="6179488" y="1844675"/>
            <a:ext cx="5098112" cy="44021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4" name="Grafik 3">
            <a:extLst>
              <a:ext uri="{FF2B5EF4-FFF2-40B4-BE49-F238E27FC236}">
                <a16:creationId xmlns:a16="http://schemas.microsoft.com/office/drawing/2014/main" id="{256A14F7-2846-0804-589F-9750C4214B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86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Nur Titel AMAZ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4E1EBC-C9B9-5C4A-9A12-C34E2E34B60D}"/>
              </a:ext>
            </a:extLst>
          </p:cNvPr>
          <p:cNvSpPr>
            <a:spLocks noGrp="1"/>
          </p:cNvSpPr>
          <p:nvPr>
            <p:ph type="title"/>
          </p:nvPr>
        </p:nvSpPr>
        <p:spPr/>
        <p:txBody>
          <a:bodyPr/>
          <a:lstStyle/>
          <a:p>
            <a:r>
              <a:rPr lang="de-DE"/>
              <a:t>Mastertitelformat bearbeiten</a:t>
            </a:r>
          </a:p>
        </p:txBody>
      </p:sp>
      <p:pic>
        <p:nvPicPr>
          <p:cNvPr id="3" name="Grafik 2">
            <a:extLst>
              <a:ext uri="{FF2B5EF4-FFF2-40B4-BE49-F238E27FC236}">
                <a16:creationId xmlns:a16="http://schemas.microsoft.com/office/drawing/2014/main" id="{EF5D2716-D1FE-ACE8-87C7-205E54311C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786986" y="5799221"/>
            <a:ext cx="1031881" cy="816317"/>
          </a:xfrm>
          <a:prstGeom prst="rect">
            <a:avLst/>
          </a:prstGeom>
        </p:spPr>
      </p:pic>
    </p:spTree>
    <p:extLst>
      <p:ext uri="{BB962C8B-B14F-4D97-AF65-F5344CB8AC3E}">
        <p14:creationId xmlns:p14="http://schemas.microsoft.com/office/powerpoint/2010/main" val="424471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EC10437-E017-6BE3-AD69-46E3FEE13094}"/>
              </a:ext>
            </a:extLst>
          </p:cNvPr>
          <p:cNvPicPr>
            <a:picLocks noChangeAspect="1"/>
          </p:cNvPicPr>
          <p:nvPr userDrawn="1"/>
        </p:nvPicPr>
        <p:blipFill>
          <a:blip r:embed="rId12"/>
          <a:srcRect/>
          <a:stretch/>
        </p:blipFill>
        <p:spPr>
          <a:xfrm>
            <a:off x="0" y="0"/>
            <a:ext cx="12192000" cy="6858000"/>
          </a:xfrm>
          <a:prstGeom prst="rect">
            <a:avLst/>
          </a:prstGeom>
        </p:spPr>
      </p:pic>
      <p:sp>
        <p:nvSpPr>
          <p:cNvPr id="2" name="Titelplatzhalter 1">
            <a:extLst>
              <a:ext uri="{FF2B5EF4-FFF2-40B4-BE49-F238E27FC236}">
                <a16:creationId xmlns:a16="http://schemas.microsoft.com/office/drawing/2014/main" id="{877766A1-0820-8C4C-B37C-81745ABD7E3A}"/>
              </a:ext>
            </a:extLst>
          </p:cNvPr>
          <p:cNvSpPr>
            <a:spLocks noGrp="1"/>
          </p:cNvSpPr>
          <p:nvPr>
            <p:ph type="title"/>
          </p:nvPr>
        </p:nvSpPr>
        <p:spPr>
          <a:xfrm>
            <a:off x="645670" y="400071"/>
            <a:ext cx="7872688" cy="935904"/>
          </a:xfrm>
          <a:prstGeom prst="rect">
            <a:avLst/>
          </a:prstGeom>
        </p:spPr>
        <p:txBody>
          <a:bodyPr vert="horz" lIns="0" tIns="0" rIns="0" bIns="0" rtlCol="0" anchor="ctr"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F00D0FA8-B299-E049-B331-07FC9268D14D}"/>
              </a:ext>
            </a:extLst>
          </p:cNvPr>
          <p:cNvSpPr>
            <a:spLocks noGrp="1"/>
          </p:cNvSpPr>
          <p:nvPr>
            <p:ph type="body" idx="1"/>
          </p:nvPr>
        </p:nvSpPr>
        <p:spPr>
          <a:xfrm>
            <a:off x="655591" y="1603170"/>
            <a:ext cx="10703785" cy="4641514"/>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23911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 id="2147483660" r:id="rId10"/>
  </p:sldLayoutIdLst>
  <p:hf hdr="0" ftr="0" dt="0"/>
  <p:txStyles>
    <p:titleStyle>
      <a:lvl1pPr algn="l" defTabSz="914400" rtl="0" eaLnBrk="1" latinLnBrk="0" hangingPunct="1">
        <a:lnSpc>
          <a:spcPct val="90000"/>
        </a:lnSpc>
        <a:spcBef>
          <a:spcPct val="0"/>
        </a:spcBef>
        <a:buNone/>
        <a:defRPr sz="3200" b="1" kern="1200">
          <a:solidFill>
            <a:srgbClr val="05284F"/>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B3CC00"/>
        </a:buClr>
        <a:buFont typeface="Systemschrift Normal"/>
        <a:buChar char="‣"/>
        <a:defRPr sz="2400" kern="1200">
          <a:solidFill>
            <a:schemeClr val="tx1"/>
          </a:solidFill>
          <a:latin typeface="+mn-lt"/>
          <a:ea typeface="+mn-ea"/>
          <a:cs typeface="+mn-cs"/>
        </a:defRPr>
      </a:lvl1pPr>
      <a:lvl2pPr marL="4536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2pPr>
      <a:lvl3pPr marL="6840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3pPr>
      <a:lvl4pPr marL="9144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4pPr>
      <a:lvl5pPr marL="1137600" indent="-228600" algn="l" defTabSz="914400" rtl="0" eaLnBrk="1" latinLnBrk="0" hangingPunct="1">
        <a:lnSpc>
          <a:spcPct val="90000"/>
        </a:lnSpc>
        <a:spcBef>
          <a:spcPts val="500"/>
        </a:spcBef>
        <a:buClr>
          <a:srgbClr val="B3CC00"/>
        </a:buClr>
        <a:buFont typeface="Systemschrift Norm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04" userDrawn="1">
          <p15:clr>
            <a:srgbClr val="F26B43"/>
          </p15:clr>
        </p15:guide>
        <p15:guide id="2" orient="horz" pos="1162" userDrawn="1">
          <p15:clr>
            <a:srgbClr val="F26B43"/>
          </p15:clr>
        </p15:guide>
        <p15:guide id="3" pos="7157" userDrawn="1">
          <p15:clr>
            <a:srgbClr val="F26B43"/>
          </p15:clr>
        </p15:guide>
        <p15:guide id="4" orient="horz" pos="3935" userDrawn="1">
          <p15:clr>
            <a:srgbClr val="F26B43"/>
          </p15:clr>
        </p15:guide>
        <p15:guide id="5" orient="horz" pos="980" userDrawn="1">
          <p15:clr>
            <a:srgbClr val="F26B43"/>
          </p15:clr>
        </p15:guide>
        <p15:guide id="6" pos="74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pic>
        <p:nvPicPr>
          <p:cNvPr id="4" name="Grafik 3">
            <a:extLst>
              <a:ext uri="{FF2B5EF4-FFF2-40B4-BE49-F238E27FC236}">
                <a16:creationId xmlns:a16="http://schemas.microsoft.com/office/drawing/2014/main" id="{CAAC8226-EA29-2C0C-63C3-77D2696EE914}"/>
              </a:ext>
            </a:extLst>
          </p:cNvPr>
          <p:cNvPicPr>
            <a:picLocks noChangeAspect="1"/>
          </p:cNvPicPr>
          <p:nvPr/>
        </p:nvPicPr>
        <p:blipFill>
          <a:blip r:embed="rId2"/>
          <a:stretch>
            <a:fillRect/>
          </a:stretch>
        </p:blipFill>
        <p:spPr>
          <a:xfrm>
            <a:off x="3486588" y="1233932"/>
            <a:ext cx="5218824" cy="5223997"/>
          </a:xfrm>
          <a:prstGeom prst="rect">
            <a:avLst/>
          </a:prstGeom>
        </p:spPr>
      </p:pic>
      <p:sp>
        <p:nvSpPr>
          <p:cNvPr id="5" name="Textfeld 4">
            <a:extLst>
              <a:ext uri="{FF2B5EF4-FFF2-40B4-BE49-F238E27FC236}">
                <a16:creationId xmlns:a16="http://schemas.microsoft.com/office/drawing/2014/main" id="{6A00E173-457C-E55C-B5E9-35C85254DDC8}"/>
              </a:ext>
            </a:extLst>
          </p:cNvPr>
          <p:cNvSpPr txBox="1"/>
          <p:nvPr/>
        </p:nvSpPr>
        <p:spPr>
          <a:xfrm>
            <a:off x="8705412" y="6107647"/>
            <a:ext cx="2382896" cy="369332"/>
          </a:xfrm>
          <a:prstGeom prst="rect">
            <a:avLst/>
          </a:prstGeom>
          <a:noFill/>
        </p:spPr>
        <p:txBody>
          <a:bodyPr wrap="none" rtlCol="0">
            <a:spAutoFit/>
          </a:bodyPr>
          <a:lstStyle/>
          <a:p>
            <a:r>
              <a:rPr lang="de-DE" dirty="0"/>
              <a:t>Image </a:t>
            </a:r>
            <a:r>
              <a:rPr lang="de-DE" dirty="0" err="1"/>
              <a:t>created</a:t>
            </a:r>
            <a:r>
              <a:rPr lang="de-DE" dirty="0"/>
              <a:t> </a:t>
            </a:r>
            <a:r>
              <a:rPr lang="de-DE" dirty="0" err="1"/>
              <a:t>by</a:t>
            </a:r>
            <a:r>
              <a:rPr lang="de-DE" dirty="0"/>
              <a:t> </a:t>
            </a:r>
            <a:r>
              <a:rPr lang="de-DE" dirty="0" err="1"/>
              <a:t>Dall.E</a:t>
            </a:r>
            <a:endParaRPr lang="de-DE" dirty="0"/>
          </a:p>
        </p:txBody>
      </p:sp>
    </p:spTree>
    <p:extLst>
      <p:ext uri="{BB962C8B-B14F-4D97-AF65-F5344CB8AC3E}">
        <p14:creationId xmlns:p14="http://schemas.microsoft.com/office/powerpoint/2010/main" val="4083709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en-US" dirty="0"/>
              <a:t>What can you tell about these people’s lives from their till receipts?</a:t>
            </a:r>
          </a:p>
          <a:p>
            <a:endParaRPr lang="en-US" dirty="0"/>
          </a:p>
          <a:p>
            <a:r>
              <a:rPr lang="en-US" dirty="0"/>
              <a:t>What are the similarities and differences in their circumstances?</a:t>
            </a:r>
          </a:p>
          <a:p>
            <a:endParaRPr lang="en-GB" sz="1800" i="1" dirty="0"/>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2</a:t>
            </a:r>
          </a:p>
        </p:txBody>
      </p:sp>
    </p:spTree>
    <p:extLst>
      <p:ext uri="{BB962C8B-B14F-4D97-AF65-F5344CB8AC3E}">
        <p14:creationId xmlns:p14="http://schemas.microsoft.com/office/powerpoint/2010/main" val="355841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450558" cy="4641514"/>
          </a:xfrm>
        </p:spPr>
        <p:txBody>
          <a:bodyPr/>
          <a:lstStyle/>
          <a:p>
            <a:r>
              <a:rPr lang="en-US" dirty="0"/>
              <a:t>What do you think supermarkets do with all the information from shoppers’ loyalty cards?</a:t>
            </a:r>
          </a:p>
          <a:p>
            <a:endParaRPr lang="en-US" dirty="0"/>
          </a:p>
          <a:p>
            <a:r>
              <a:rPr lang="en-US" dirty="0"/>
              <a:t>Why might using a loyalty card benefit both the supermarket and the shopper?</a:t>
            </a:r>
          </a:p>
          <a:p>
            <a:endParaRPr lang="en-GB" sz="1800" i="1" dirty="0"/>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2</a:t>
            </a:r>
          </a:p>
        </p:txBody>
      </p:sp>
    </p:spTree>
    <p:extLst>
      <p:ext uri="{BB962C8B-B14F-4D97-AF65-F5344CB8AC3E}">
        <p14:creationId xmlns:p14="http://schemas.microsoft.com/office/powerpoint/2010/main" val="989413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pic>
        <p:nvPicPr>
          <p:cNvPr id="3" name="Inhaltsplatzhalter 2">
            <a:extLst>
              <a:ext uri="{FF2B5EF4-FFF2-40B4-BE49-F238E27FC236}">
                <a16:creationId xmlns:a16="http://schemas.microsoft.com/office/drawing/2014/main" id="{960B920A-92AF-DFD9-DEE1-D8CC6D631663}"/>
              </a:ext>
            </a:extLst>
          </p:cNvPr>
          <p:cNvPicPr>
            <a:picLocks noGrp="1" noChangeAspect="1"/>
          </p:cNvPicPr>
          <p:nvPr>
            <p:ph idx="1"/>
          </p:nvPr>
        </p:nvPicPr>
        <p:blipFill>
          <a:blip r:embed="rId2"/>
          <a:stretch>
            <a:fillRect/>
          </a:stretch>
        </p:blipFill>
        <p:spPr>
          <a:xfrm>
            <a:off x="3476625" y="1269300"/>
            <a:ext cx="5238750" cy="5238750"/>
          </a:xfrm>
          <a:prstGeom prst="rect">
            <a:avLst/>
          </a:prstGeom>
        </p:spPr>
      </p:pic>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3</a:t>
            </a:r>
          </a:p>
        </p:txBody>
      </p:sp>
    </p:spTree>
    <p:extLst>
      <p:ext uri="{BB962C8B-B14F-4D97-AF65-F5344CB8AC3E}">
        <p14:creationId xmlns:p14="http://schemas.microsoft.com/office/powerpoint/2010/main" val="3315683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pic>
        <p:nvPicPr>
          <p:cNvPr id="3" name="Inhaltsplatzhalter 2">
            <a:extLst>
              <a:ext uri="{FF2B5EF4-FFF2-40B4-BE49-F238E27FC236}">
                <a16:creationId xmlns:a16="http://schemas.microsoft.com/office/drawing/2014/main" id="{35DFA9F8-104F-84EC-3F24-438BF91ECC07}"/>
              </a:ext>
            </a:extLst>
          </p:cNvPr>
          <p:cNvPicPr>
            <a:picLocks noGrp="1" noChangeAspect="1"/>
          </p:cNvPicPr>
          <p:nvPr>
            <p:ph idx="1"/>
          </p:nvPr>
        </p:nvPicPr>
        <p:blipFill>
          <a:blip r:embed="rId2"/>
          <a:stretch>
            <a:fillRect/>
          </a:stretch>
        </p:blipFill>
        <p:spPr>
          <a:xfrm>
            <a:off x="1274763" y="1981200"/>
            <a:ext cx="10577634" cy="4188742"/>
          </a:xfrm>
          <a:prstGeom prst="rect">
            <a:avLst/>
          </a:prstGeom>
        </p:spPr>
      </p:pic>
      <p:sp>
        <p:nvSpPr>
          <p:cNvPr id="2" name="Textfeld 1">
            <a:extLst>
              <a:ext uri="{FF2B5EF4-FFF2-40B4-BE49-F238E27FC236}">
                <a16:creationId xmlns:a16="http://schemas.microsoft.com/office/drawing/2014/main" id="{9B620AF1-3EB1-87D0-C4FF-A4F4A06D7782}"/>
              </a:ext>
            </a:extLst>
          </p:cNvPr>
          <p:cNvSpPr txBox="1"/>
          <p:nvPr/>
        </p:nvSpPr>
        <p:spPr>
          <a:xfrm>
            <a:off x="10166472"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3</a:t>
            </a:r>
          </a:p>
        </p:txBody>
      </p:sp>
      <p:sp>
        <p:nvSpPr>
          <p:cNvPr id="4" name="Textfeld 3">
            <a:extLst>
              <a:ext uri="{FF2B5EF4-FFF2-40B4-BE49-F238E27FC236}">
                <a16:creationId xmlns:a16="http://schemas.microsoft.com/office/drawing/2014/main" id="{5C213A1F-36FC-5A67-1740-87E41AF5A929}"/>
              </a:ext>
            </a:extLst>
          </p:cNvPr>
          <p:cNvSpPr txBox="1"/>
          <p:nvPr/>
        </p:nvSpPr>
        <p:spPr>
          <a:xfrm>
            <a:off x="645670" y="1487380"/>
            <a:ext cx="2857770" cy="400110"/>
          </a:xfrm>
          <a:prstGeom prst="rect">
            <a:avLst/>
          </a:prstGeom>
          <a:noFill/>
        </p:spPr>
        <p:txBody>
          <a:bodyPr wrap="none" rtlCol="0">
            <a:spAutoFit/>
          </a:bodyPr>
          <a:lstStyle/>
          <a:p>
            <a:r>
              <a:rPr lang="de-DE" sz="2000" dirty="0"/>
              <a:t>Insert </a:t>
            </a:r>
            <a:r>
              <a:rPr lang="de-DE" sz="2000" dirty="0" err="1"/>
              <a:t>your</a:t>
            </a:r>
            <a:r>
              <a:rPr lang="de-DE" sz="2000" dirty="0"/>
              <a:t> </a:t>
            </a:r>
            <a:r>
              <a:rPr lang="de-DE" sz="2000" dirty="0" err="1"/>
              <a:t>student‘s</a:t>
            </a:r>
            <a:r>
              <a:rPr lang="de-DE" sz="2000" dirty="0"/>
              <a:t> </a:t>
            </a:r>
            <a:r>
              <a:rPr lang="de-DE" sz="2000" dirty="0" err="1"/>
              <a:t>data</a:t>
            </a:r>
            <a:endParaRPr lang="de-DE" sz="2000" dirty="0"/>
          </a:p>
        </p:txBody>
      </p:sp>
      <p:cxnSp>
        <p:nvCxnSpPr>
          <p:cNvPr id="6" name="Gerade Verbindung mit Pfeil 5">
            <a:extLst>
              <a:ext uri="{FF2B5EF4-FFF2-40B4-BE49-F238E27FC236}">
                <a16:creationId xmlns:a16="http://schemas.microsoft.com/office/drawing/2014/main" id="{81FA79E2-D3F3-227E-1407-9C11CE04A626}"/>
              </a:ext>
            </a:extLst>
          </p:cNvPr>
          <p:cNvCxnSpPr>
            <a:cxnSpLocks/>
            <a:stCxn id="4" idx="2"/>
          </p:cNvCxnSpPr>
          <p:nvPr/>
        </p:nvCxnSpPr>
        <p:spPr>
          <a:xfrm>
            <a:off x="2074555" y="1887490"/>
            <a:ext cx="1573520" cy="706780"/>
          </a:xfrm>
          <a:prstGeom prst="straightConnector1">
            <a:avLst/>
          </a:prstGeom>
          <a:ln>
            <a:solidFill>
              <a:srgbClr val="05284F"/>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1479DEB-6CBC-32FC-C32C-F53C1403693D}"/>
              </a:ext>
            </a:extLst>
          </p:cNvPr>
          <p:cNvSpPr txBox="1"/>
          <p:nvPr/>
        </p:nvSpPr>
        <p:spPr>
          <a:xfrm>
            <a:off x="3860922" y="1487380"/>
            <a:ext cx="7991475" cy="400110"/>
          </a:xfrm>
          <a:prstGeom prst="rect">
            <a:avLst/>
          </a:prstGeom>
          <a:noFill/>
        </p:spPr>
        <p:txBody>
          <a:bodyPr wrap="square" rtlCol="0">
            <a:spAutoFit/>
          </a:bodyPr>
          <a:lstStyle/>
          <a:p>
            <a:r>
              <a:rPr lang="de-DE" sz="2000" dirty="0"/>
              <a:t>The </a:t>
            </a:r>
            <a:r>
              <a:rPr lang="de-DE" sz="2000" dirty="0" err="1"/>
              <a:t>spreadsheet</a:t>
            </a:r>
            <a:r>
              <a:rPr lang="de-DE" sz="2000" dirty="0"/>
              <a:t> will </a:t>
            </a:r>
            <a:r>
              <a:rPr lang="de-DE" sz="2000" dirty="0" err="1"/>
              <a:t>automatically</a:t>
            </a:r>
            <a:r>
              <a:rPr lang="de-DE" sz="2000" dirty="0"/>
              <a:t> </a:t>
            </a:r>
            <a:r>
              <a:rPr lang="de-DE" sz="2000" dirty="0" err="1"/>
              <a:t>plot</a:t>
            </a:r>
            <a:r>
              <a:rPr lang="de-DE" sz="2000" dirty="0"/>
              <a:t> </a:t>
            </a:r>
            <a:r>
              <a:rPr lang="de-DE" sz="2000" dirty="0" err="1"/>
              <a:t>the</a:t>
            </a:r>
            <a:r>
              <a:rPr lang="de-DE" sz="2000" dirty="0"/>
              <a:t> </a:t>
            </a:r>
            <a:r>
              <a:rPr lang="de-DE" sz="2000" dirty="0" err="1"/>
              <a:t>graph</a:t>
            </a:r>
            <a:r>
              <a:rPr lang="de-DE" sz="2000" dirty="0"/>
              <a:t> </a:t>
            </a:r>
            <a:r>
              <a:rPr lang="de-DE" sz="2000" dirty="0" err="1"/>
              <a:t>of</a:t>
            </a:r>
            <a:r>
              <a:rPr lang="de-DE" sz="2000" dirty="0"/>
              <a:t> </a:t>
            </a:r>
            <a:r>
              <a:rPr lang="de-DE" sz="2000" dirty="0" err="1"/>
              <a:t>the</a:t>
            </a:r>
            <a:r>
              <a:rPr lang="de-DE" sz="2000" dirty="0"/>
              <a:t> </a:t>
            </a:r>
            <a:r>
              <a:rPr lang="de-DE" sz="2000" dirty="0" err="1"/>
              <a:t>results</a:t>
            </a:r>
            <a:r>
              <a:rPr lang="de-DE" sz="2000" dirty="0"/>
              <a:t>.</a:t>
            </a:r>
          </a:p>
        </p:txBody>
      </p:sp>
      <p:sp>
        <p:nvSpPr>
          <p:cNvPr id="10" name="Textfeld 9">
            <a:extLst>
              <a:ext uri="{FF2B5EF4-FFF2-40B4-BE49-F238E27FC236}">
                <a16:creationId xmlns:a16="http://schemas.microsoft.com/office/drawing/2014/main" id="{96BF8020-77AF-6929-262E-98B6047CDDF4}"/>
              </a:ext>
            </a:extLst>
          </p:cNvPr>
          <p:cNvSpPr txBox="1"/>
          <p:nvPr/>
        </p:nvSpPr>
        <p:spPr>
          <a:xfrm>
            <a:off x="3860922" y="6180012"/>
            <a:ext cx="7991475" cy="400110"/>
          </a:xfrm>
          <a:prstGeom prst="rect">
            <a:avLst/>
          </a:prstGeom>
          <a:noFill/>
        </p:spPr>
        <p:txBody>
          <a:bodyPr wrap="square" rtlCol="0">
            <a:spAutoFit/>
          </a:bodyPr>
          <a:lstStyle/>
          <a:p>
            <a:r>
              <a:rPr lang="de-DE" sz="2000" dirty="0"/>
              <a:t>The </a:t>
            </a:r>
            <a:r>
              <a:rPr lang="de-DE" sz="2000" dirty="0" err="1"/>
              <a:t>spreadsheet</a:t>
            </a:r>
            <a:r>
              <a:rPr lang="de-DE" sz="2000" dirty="0"/>
              <a:t> will </a:t>
            </a:r>
            <a:r>
              <a:rPr lang="de-DE" sz="2000" dirty="0" err="1"/>
              <a:t>automatically</a:t>
            </a:r>
            <a:r>
              <a:rPr lang="de-DE" sz="2000" dirty="0"/>
              <a:t> do all </a:t>
            </a:r>
            <a:r>
              <a:rPr lang="de-DE" sz="2000" dirty="0" err="1"/>
              <a:t>the</a:t>
            </a:r>
            <a:r>
              <a:rPr lang="de-DE" sz="2000" dirty="0"/>
              <a:t> </a:t>
            </a:r>
            <a:r>
              <a:rPr lang="de-DE" sz="2000" dirty="0" err="1"/>
              <a:t>calculations</a:t>
            </a:r>
            <a:r>
              <a:rPr lang="de-DE" sz="2000" dirty="0"/>
              <a:t>.</a:t>
            </a:r>
          </a:p>
        </p:txBody>
      </p:sp>
    </p:spTree>
    <p:extLst>
      <p:ext uri="{BB962C8B-B14F-4D97-AF65-F5344CB8AC3E}">
        <p14:creationId xmlns:p14="http://schemas.microsoft.com/office/powerpoint/2010/main" val="92504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pic>
        <p:nvPicPr>
          <p:cNvPr id="3" name="Inhaltsplatzhalter 2">
            <a:extLst>
              <a:ext uri="{FF2B5EF4-FFF2-40B4-BE49-F238E27FC236}">
                <a16:creationId xmlns:a16="http://schemas.microsoft.com/office/drawing/2014/main" id="{F4460566-2092-DE06-D1E5-5EF220A58C51}"/>
              </a:ext>
            </a:extLst>
          </p:cNvPr>
          <p:cNvPicPr>
            <a:picLocks noGrp="1" noChangeAspect="1"/>
          </p:cNvPicPr>
          <p:nvPr>
            <p:ph idx="1"/>
          </p:nvPr>
        </p:nvPicPr>
        <p:blipFill>
          <a:blip r:embed="rId2"/>
          <a:stretch>
            <a:fillRect/>
          </a:stretch>
        </p:blipFill>
        <p:spPr>
          <a:xfrm>
            <a:off x="1189038" y="2000250"/>
            <a:ext cx="10641773" cy="4317398"/>
          </a:xfrm>
          <a:prstGeom prst="rect">
            <a:avLst/>
          </a:prstGeom>
        </p:spPr>
      </p:pic>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3</a:t>
            </a:r>
          </a:p>
        </p:txBody>
      </p:sp>
      <p:sp>
        <p:nvSpPr>
          <p:cNvPr id="4" name="TextBox 2">
            <a:extLst>
              <a:ext uri="{FF2B5EF4-FFF2-40B4-BE49-F238E27FC236}">
                <a16:creationId xmlns:a16="http://schemas.microsoft.com/office/drawing/2014/main" id="{C9A8C291-CEC9-4E6D-F412-945FB73962CA}"/>
              </a:ext>
            </a:extLst>
          </p:cNvPr>
          <p:cNvSpPr txBox="1"/>
          <p:nvPr/>
        </p:nvSpPr>
        <p:spPr>
          <a:xfrm>
            <a:off x="645670" y="1382591"/>
            <a:ext cx="5830122" cy="461665"/>
          </a:xfrm>
          <a:prstGeom prst="rect">
            <a:avLst/>
          </a:prstGeom>
          <a:noFill/>
        </p:spPr>
        <p:txBody>
          <a:bodyPr wrap="none" rtlCol="0">
            <a:spAutoFit/>
          </a:bodyPr>
          <a:lstStyle/>
          <a:p>
            <a:r>
              <a:rPr lang="en-GB" sz="2400" dirty="0"/>
              <a:t>Example of real data from a class of students.</a:t>
            </a:r>
          </a:p>
        </p:txBody>
      </p:sp>
    </p:spTree>
    <p:extLst>
      <p:ext uri="{BB962C8B-B14F-4D97-AF65-F5344CB8AC3E}">
        <p14:creationId xmlns:p14="http://schemas.microsoft.com/office/powerpoint/2010/main" val="3637143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3" y="1603170"/>
            <a:ext cx="9250408" cy="4641514"/>
          </a:xfrm>
        </p:spPr>
        <p:txBody>
          <a:bodyPr/>
          <a:lstStyle/>
          <a:p>
            <a:r>
              <a:rPr lang="en-US" dirty="0"/>
              <a:t>Spreadsheets </a:t>
            </a:r>
            <a:r>
              <a:rPr lang="en-US" b="1" dirty="0"/>
              <a:t>do not </a:t>
            </a:r>
            <a:r>
              <a:rPr lang="en-US" dirty="0"/>
              <a:t>use AI or ML, but they are excellent examples of how computer </a:t>
            </a:r>
            <a:r>
              <a:rPr lang="en-US" dirty="0" err="1"/>
              <a:t>programmes</a:t>
            </a:r>
            <a:r>
              <a:rPr lang="en-US" dirty="0"/>
              <a:t> can handle large amounts of data much better than humans can.</a:t>
            </a:r>
          </a:p>
          <a:p>
            <a:endParaRPr lang="en-GB" sz="1800" i="1" dirty="0"/>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3</a:t>
            </a:r>
          </a:p>
        </p:txBody>
      </p:sp>
    </p:spTree>
    <p:extLst>
      <p:ext uri="{BB962C8B-B14F-4D97-AF65-F5344CB8AC3E}">
        <p14:creationId xmlns:p14="http://schemas.microsoft.com/office/powerpoint/2010/main" val="1257241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pic>
        <p:nvPicPr>
          <p:cNvPr id="3" name="Inhaltsplatzhalter 2">
            <a:extLst>
              <a:ext uri="{FF2B5EF4-FFF2-40B4-BE49-F238E27FC236}">
                <a16:creationId xmlns:a16="http://schemas.microsoft.com/office/drawing/2014/main" id="{22BF0B28-BFDF-049D-6DD4-96789D178420}"/>
              </a:ext>
            </a:extLst>
          </p:cNvPr>
          <p:cNvPicPr>
            <a:picLocks noGrp="1" noChangeAspect="1"/>
          </p:cNvPicPr>
          <p:nvPr>
            <p:ph idx="1"/>
          </p:nvPr>
        </p:nvPicPr>
        <p:blipFill>
          <a:blip r:embed="rId2"/>
          <a:stretch>
            <a:fillRect/>
          </a:stretch>
        </p:blipFill>
        <p:spPr>
          <a:xfrm>
            <a:off x="5677176" y="2000250"/>
            <a:ext cx="6064913" cy="4044950"/>
          </a:xfrm>
          <a:prstGeom prst="rect">
            <a:avLst/>
          </a:prstGeom>
        </p:spPr>
      </p:pic>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3</a:t>
            </a:r>
          </a:p>
        </p:txBody>
      </p:sp>
      <p:sp>
        <p:nvSpPr>
          <p:cNvPr id="5" name="TextBox 2">
            <a:extLst>
              <a:ext uri="{FF2B5EF4-FFF2-40B4-BE49-F238E27FC236}">
                <a16:creationId xmlns:a16="http://schemas.microsoft.com/office/drawing/2014/main" id="{3278DBED-C787-1027-ED4C-35B5548D2E96}"/>
              </a:ext>
            </a:extLst>
          </p:cNvPr>
          <p:cNvSpPr txBox="1"/>
          <p:nvPr/>
        </p:nvSpPr>
        <p:spPr>
          <a:xfrm>
            <a:off x="8775443" y="6121479"/>
            <a:ext cx="2966646" cy="307777"/>
          </a:xfrm>
          <a:prstGeom prst="rect">
            <a:avLst/>
          </a:prstGeom>
          <a:noFill/>
        </p:spPr>
        <p:txBody>
          <a:bodyPr wrap="none" rtlCol="0">
            <a:spAutoFit/>
          </a:bodyPr>
          <a:lstStyle/>
          <a:p>
            <a:r>
              <a:rPr lang="en-GB" sz="1400" dirty="0"/>
              <a:t>© British Crown Copyright, Met Office</a:t>
            </a:r>
          </a:p>
        </p:txBody>
      </p:sp>
      <p:sp>
        <p:nvSpPr>
          <p:cNvPr id="6" name="Textfeld 5">
            <a:extLst>
              <a:ext uri="{FF2B5EF4-FFF2-40B4-BE49-F238E27FC236}">
                <a16:creationId xmlns:a16="http://schemas.microsoft.com/office/drawing/2014/main" id="{AD7BB027-1505-BCD5-9A8D-E2C11E6B6033}"/>
              </a:ext>
            </a:extLst>
          </p:cNvPr>
          <p:cNvSpPr txBox="1"/>
          <p:nvPr/>
        </p:nvSpPr>
        <p:spPr>
          <a:xfrm>
            <a:off x="645670" y="1894926"/>
            <a:ext cx="4716905" cy="2675604"/>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B3CC00"/>
              </a:buClr>
              <a:buSzTx/>
              <a:buFont typeface="Systemschrift Normal"/>
              <a:buChar char="‣"/>
              <a:tabLst/>
              <a:defRPr/>
            </a:pPr>
            <a:r>
              <a:rPr kumimoji="0" lang="en-US" sz="2400" b="1" i="0" u="none" strike="noStrike" kern="1200" cap="none" spc="0" normalizeH="0" baseline="0" noProof="0" dirty="0">
                <a:ln>
                  <a:noFill/>
                </a:ln>
                <a:solidFill>
                  <a:srgbClr val="052850"/>
                </a:solidFill>
                <a:effectLst/>
                <a:uLnTx/>
                <a:uFillTx/>
                <a:latin typeface="Calibri" panose="020F0502020204030204"/>
                <a:ea typeface="+mn-ea"/>
                <a:cs typeface="+mn-cs"/>
              </a:rPr>
              <a:t>MET Office data and computing power:</a:t>
            </a:r>
          </a:p>
          <a:p>
            <a:pPr marL="228600" marR="0" lvl="0" indent="-228600" algn="l" defTabSz="914400" rtl="0" eaLnBrk="1" fontAlgn="auto" latinLnBrk="0" hangingPunct="1">
              <a:lnSpc>
                <a:spcPct val="90000"/>
              </a:lnSpc>
              <a:spcBef>
                <a:spcPts val="1000"/>
              </a:spcBef>
              <a:spcAft>
                <a:spcPts val="0"/>
              </a:spcAft>
              <a:buClr>
                <a:srgbClr val="B3CC00"/>
              </a:buClr>
              <a:buSzTx/>
              <a:buFont typeface="Systemschrift Normal"/>
              <a:buChar char="‣"/>
              <a:tabLst/>
              <a:defRPr/>
            </a:pPr>
            <a:r>
              <a:rPr kumimoji="0" lang="en-US" sz="2400" b="0" i="0" u="none" strike="noStrike" kern="1200" cap="none" spc="0" normalizeH="0" baseline="0" noProof="0" dirty="0">
                <a:ln>
                  <a:noFill/>
                </a:ln>
                <a:solidFill>
                  <a:srgbClr val="052850"/>
                </a:solidFill>
                <a:effectLst/>
                <a:uLnTx/>
                <a:uFillTx/>
                <a:latin typeface="Calibri" panose="020F0502020204030204"/>
                <a:ea typeface="+mn-ea"/>
                <a:cs typeface="+mn-cs"/>
              </a:rPr>
              <a:t>The MET Office collects 250 billion bits of data every day.</a:t>
            </a:r>
          </a:p>
          <a:p>
            <a:pPr marL="228600" marR="0" lvl="0" indent="-228600" algn="l" defTabSz="914400" rtl="0" eaLnBrk="1" fontAlgn="auto" latinLnBrk="0" hangingPunct="1">
              <a:lnSpc>
                <a:spcPct val="90000"/>
              </a:lnSpc>
              <a:spcBef>
                <a:spcPts val="1000"/>
              </a:spcBef>
              <a:spcAft>
                <a:spcPts val="0"/>
              </a:spcAft>
              <a:buClr>
                <a:srgbClr val="B3CC00"/>
              </a:buClr>
              <a:buSzTx/>
              <a:buFont typeface="Systemschrift Normal"/>
              <a:buChar char="‣"/>
              <a:tabLst/>
              <a:defRPr/>
            </a:pPr>
            <a:r>
              <a:rPr lang="en-US" sz="2400" dirty="0">
                <a:solidFill>
                  <a:srgbClr val="052850"/>
                </a:solidFill>
                <a:latin typeface="Calibri" panose="020F0502020204030204"/>
              </a:rPr>
              <a:t>The CRAY Supercomputer is capable of performing 14,000 trillion calculations per second!</a:t>
            </a:r>
            <a:endParaRPr kumimoji="0" lang="en-US" sz="2400" b="0" i="0" u="none" strike="noStrike" kern="1200" cap="none" spc="0" normalizeH="0" baseline="0" noProof="0" dirty="0">
              <a:ln>
                <a:noFill/>
              </a:ln>
              <a:solidFill>
                <a:srgbClr val="0528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21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p:txBody>
          <a:bodyPr/>
          <a:lstStyle/>
          <a:p>
            <a:r>
              <a:rPr lang="en-US" dirty="0"/>
              <a:t>What do you think Artificial Intelligence and Machine Learning are? </a:t>
            </a:r>
          </a:p>
          <a:p>
            <a:endParaRPr lang="en-US" dirty="0"/>
          </a:p>
          <a:p>
            <a:r>
              <a:rPr lang="en-US" dirty="0"/>
              <a:t>What do you know about Artificial Intelligence and Machine Learning?</a:t>
            </a:r>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Tree>
    <p:extLst>
      <p:ext uri="{BB962C8B-B14F-4D97-AF65-F5344CB8AC3E}">
        <p14:creationId xmlns:p14="http://schemas.microsoft.com/office/powerpoint/2010/main" val="226024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1" y="1603170"/>
            <a:ext cx="10793459" cy="4641514"/>
          </a:xfrm>
        </p:spPr>
        <p:txBody>
          <a:bodyPr/>
          <a:lstStyle/>
          <a:p>
            <a:r>
              <a:rPr lang="en-GB" sz="2400" dirty="0"/>
              <a:t>Imagine a robot that can play chess like a grandmaster, translate languages in real-time, or even write you a funny story. That's kind of what Artificial Intelligence (AI) is! </a:t>
            </a:r>
          </a:p>
          <a:p>
            <a:endParaRPr lang="en-GB" sz="1800" dirty="0"/>
          </a:p>
          <a:p>
            <a:r>
              <a:rPr lang="en-GB" sz="2400" dirty="0"/>
              <a:t>It's like giving machines a super-charged brain that lets them learn and do things we usually think only humans can. AI is still being figured out, but it's already helping us with healthcare, making our phones smarter, and even designing new inventions. </a:t>
            </a:r>
          </a:p>
          <a:p>
            <a:endParaRPr lang="en-GB" sz="1800" dirty="0"/>
          </a:p>
          <a:p>
            <a:r>
              <a:rPr lang="en-GB" sz="2400" dirty="0"/>
              <a:t>So next time you see a robot vacuuming or hear a song composed by AI, remember, that's the power of super-smart machines at work!</a:t>
            </a:r>
          </a:p>
          <a:p>
            <a:pPr marL="0" indent="0">
              <a:buNone/>
            </a:pPr>
            <a:endParaRPr lang="en-GB" sz="2400" dirty="0"/>
          </a:p>
          <a:p>
            <a:r>
              <a:rPr lang="en-GB" sz="1800" i="1" dirty="0"/>
              <a:t>Definition of Artificial Intelligence written by Google Bard</a:t>
            </a:r>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Tree>
    <p:extLst>
      <p:ext uri="{BB962C8B-B14F-4D97-AF65-F5344CB8AC3E}">
        <p14:creationId xmlns:p14="http://schemas.microsoft.com/office/powerpoint/2010/main" val="453799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en-US" sz="2400" dirty="0"/>
              <a:t>Artificial Intelligence, or AI, is like giving computers the ability to think and learn on their own. </a:t>
            </a:r>
          </a:p>
          <a:p>
            <a:endParaRPr lang="en-US" sz="2400" dirty="0"/>
          </a:p>
          <a:p>
            <a:r>
              <a:rPr lang="en-US" sz="2400" dirty="0"/>
              <a:t>It's a smart technology that helps machines understand, solve problems, and make decisions, similar to how humans do. </a:t>
            </a:r>
          </a:p>
          <a:p>
            <a:endParaRPr lang="en-US" sz="2400" dirty="0"/>
          </a:p>
          <a:p>
            <a:r>
              <a:rPr lang="en-US" sz="2400" dirty="0"/>
              <a:t>AI is used in things like games, virtual assistants, and even helping with important tasks!</a:t>
            </a:r>
          </a:p>
          <a:p>
            <a:pPr marL="0" indent="0">
              <a:buNone/>
            </a:pPr>
            <a:endParaRPr lang="en-GB" sz="2400" dirty="0"/>
          </a:p>
          <a:p>
            <a:r>
              <a:rPr lang="en-GB" sz="1800" i="1" dirty="0"/>
              <a:t>Definition of Artificial Intelligence written by ChatGPT 3.5</a:t>
            </a:r>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Tree>
    <p:extLst>
      <p:ext uri="{BB962C8B-B14F-4D97-AF65-F5344CB8AC3E}">
        <p14:creationId xmlns:p14="http://schemas.microsoft.com/office/powerpoint/2010/main" val="278336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en-US" sz="2400" dirty="0"/>
              <a:t>Imagine teaching a robot by showing it examples, like pictures of cats and dogs. Machine learning is like that, but for computers! </a:t>
            </a:r>
          </a:p>
          <a:p>
            <a:endParaRPr lang="en-US" sz="2400" dirty="0"/>
          </a:p>
          <a:p>
            <a:r>
              <a:rPr lang="en-US" sz="2400" dirty="0"/>
              <a:t>They learn from tons of data, like music or words, and get better at things like identifying things or predicting what you might like. </a:t>
            </a:r>
          </a:p>
          <a:p>
            <a:endParaRPr lang="en-US" sz="2400" dirty="0"/>
          </a:p>
          <a:p>
            <a:r>
              <a:rPr lang="en-US" sz="2400" dirty="0"/>
              <a:t>It's like giving a computer superpowers to become the ultimate learner!</a:t>
            </a:r>
          </a:p>
          <a:p>
            <a:pPr marL="0" indent="0">
              <a:buNone/>
            </a:pPr>
            <a:endParaRPr lang="en-GB" sz="2400" dirty="0"/>
          </a:p>
          <a:p>
            <a:r>
              <a:rPr lang="en-GB" sz="1800" i="1" dirty="0"/>
              <a:t>Definition of Machine Learning written by Google Bard</a:t>
            </a:r>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Tree>
    <p:extLst>
      <p:ext uri="{BB962C8B-B14F-4D97-AF65-F5344CB8AC3E}">
        <p14:creationId xmlns:p14="http://schemas.microsoft.com/office/powerpoint/2010/main" val="1003230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en-US" sz="2400" dirty="0"/>
              <a:t>Machine learning is like teaching computers to learn from examples and make decisions without being explicitly programmed. </a:t>
            </a:r>
          </a:p>
          <a:p>
            <a:endParaRPr lang="en-US" sz="2400" dirty="0"/>
          </a:p>
          <a:p>
            <a:r>
              <a:rPr lang="en-US" sz="2400" dirty="0"/>
              <a:t>It's like training a robot dog – the more tricks you show it, the better it gets at doing new tricks on its own.</a:t>
            </a:r>
          </a:p>
          <a:p>
            <a:pPr marL="0" indent="0">
              <a:buNone/>
            </a:pPr>
            <a:endParaRPr lang="en-GB" sz="2400" dirty="0"/>
          </a:p>
          <a:p>
            <a:r>
              <a:rPr lang="en-GB" sz="1800" i="1" dirty="0"/>
              <a:t>Definition of Machine Learning written by ChatGPT 3.5</a:t>
            </a:r>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Tree>
    <p:extLst>
      <p:ext uri="{BB962C8B-B14F-4D97-AF65-F5344CB8AC3E}">
        <p14:creationId xmlns:p14="http://schemas.microsoft.com/office/powerpoint/2010/main" val="3657277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en-US" dirty="0"/>
              <a:t>How do you think AI and Machine Learning already affect your lives? </a:t>
            </a:r>
          </a:p>
          <a:p>
            <a:endParaRPr lang="en-GB" sz="1800" i="1" dirty="0"/>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Tree>
    <p:extLst>
      <p:ext uri="{BB962C8B-B14F-4D97-AF65-F5344CB8AC3E}">
        <p14:creationId xmlns:p14="http://schemas.microsoft.com/office/powerpoint/2010/main" val="19051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E1DAED24-A679-C946-81FE-A15DBBD2E97C}"/>
              </a:ext>
            </a:extLst>
          </p:cNvPr>
          <p:cNvSpPr>
            <a:spLocks noGrp="1"/>
          </p:cNvSpPr>
          <p:nvPr>
            <p:ph type="title"/>
          </p:nvPr>
        </p:nvSpPr>
        <p:spPr/>
        <p:txBody>
          <a:bodyPr/>
          <a:lstStyle/>
          <a:p>
            <a:r>
              <a:rPr lang="de-DE" dirty="0"/>
              <a:t>First </a:t>
            </a:r>
            <a:r>
              <a:rPr lang="de-DE" dirty="0" err="1"/>
              <a:t>Steps</a:t>
            </a:r>
            <a:r>
              <a:rPr lang="de-DE" dirty="0"/>
              <a:t> in AI and Data Analysis</a:t>
            </a:r>
          </a:p>
        </p:txBody>
      </p:sp>
      <p:sp>
        <p:nvSpPr>
          <p:cNvPr id="16" name="Inhaltsplatzhalter 15">
            <a:extLst>
              <a:ext uri="{FF2B5EF4-FFF2-40B4-BE49-F238E27FC236}">
                <a16:creationId xmlns:a16="http://schemas.microsoft.com/office/drawing/2014/main" id="{DA603322-36D1-C448-8925-6C645D80DFAA}"/>
              </a:ext>
            </a:extLst>
          </p:cNvPr>
          <p:cNvSpPr>
            <a:spLocks noGrp="1"/>
          </p:cNvSpPr>
          <p:nvPr>
            <p:ph idx="1"/>
          </p:nvPr>
        </p:nvSpPr>
        <p:spPr>
          <a:xfrm>
            <a:off x="655592" y="1603170"/>
            <a:ext cx="10812508" cy="4641514"/>
          </a:xfrm>
        </p:spPr>
        <p:txBody>
          <a:bodyPr/>
          <a:lstStyle/>
          <a:p>
            <a:r>
              <a:rPr lang="en-US" dirty="0"/>
              <a:t>How do you think AI and Machine Learning already affect your lives? </a:t>
            </a:r>
          </a:p>
          <a:p>
            <a:endParaRPr lang="en-GB" sz="1800" i="1" dirty="0"/>
          </a:p>
        </p:txBody>
      </p:sp>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1</a:t>
            </a:r>
          </a:p>
        </p:txBody>
      </p:sp>
      <p:sp>
        <p:nvSpPr>
          <p:cNvPr id="3" name="Textfeld 2">
            <a:extLst>
              <a:ext uri="{FF2B5EF4-FFF2-40B4-BE49-F238E27FC236}">
                <a16:creationId xmlns:a16="http://schemas.microsoft.com/office/drawing/2014/main" id="{D56EF6F6-62E3-57F6-CF59-D4E72F1169A5}"/>
              </a:ext>
            </a:extLst>
          </p:cNvPr>
          <p:cNvSpPr txBox="1"/>
          <p:nvPr/>
        </p:nvSpPr>
        <p:spPr>
          <a:xfrm>
            <a:off x="1019175" y="2285017"/>
            <a:ext cx="5076825" cy="3277820"/>
          </a:xfrm>
          <a:prstGeom prst="rect">
            <a:avLst/>
          </a:prstGeom>
          <a:noFill/>
        </p:spPr>
        <p:txBody>
          <a:bodyPr wrap="square" rtlCol="0">
            <a:spAutoFit/>
          </a:bodyPr>
          <a:lstStyle/>
          <a:p>
            <a:pPr>
              <a:lnSpc>
                <a:spcPct val="150000"/>
              </a:lnSpc>
            </a:pPr>
            <a:r>
              <a:rPr lang="de-DE" dirty="0"/>
              <a:t>Smart Speakers/Digital </a:t>
            </a:r>
            <a:r>
              <a:rPr lang="de-DE" dirty="0" err="1"/>
              <a:t>Assistants</a:t>
            </a:r>
            <a:r>
              <a:rPr lang="de-DE" dirty="0"/>
              <a:t>; </a:t>
            </a:r>
            <a:r>
              <a:rPr lang="de-DE" sz="1400" dirty="0"/>
              <a:t>Alexa, Google Nest, Siri</a:t>
            </a:r>
          </a:p>
          <a:p>
            <a:pPr>
              <a:lnSpc>
                <a:spcPct val="150000"/>
              </a:lnSpc>
            </a:pPr>
            <a:r>
              <a:rPr lang="de-DE" dirty="0" err="1"/>
              <a:t>Social</a:t>
            </a:r>
            <a:r>
              <a:rPr lang="de-DE" dirty="0"/>
              <a:t> Media </a:t>
            </a:r>
            <a:r>
              <a:rPr lang="de-DE" dirty="0" err="1"/>
              <a:t>algorithms</a:t>
            </a:r>
            <a:endParaRPr lang="de-DE" dirty="0"/>
          </a:p>
          <a:p>
            <a:pPr>
              <a:lnSpc>
                <a:spcPct val="150000"/>
              </a:lnSpc>
            </a:pPr>
            <a:r>
              <a:rPr lang="de-DE" dirty="0"/>
              <a:t>Smart TV </a:t>
            </a:r>
            <a:r>
              <a:rPr lang="de-DE" dirty="0" err="1"/>
              <a:t>suggestions</a:t>
            </a:r>
            <a:endParaRPr lang="de-DE" dirty="0"/>
          </a:p>
          <a:p>
            <a:pPr>
              <a:lnSpc>
                <a:spcPct val="150000"/>
              </a:lnSpc>
            </a:pPr>
            <a:r>
              <a:rPr lang="de-DE" dirty="0"/>
              <a:t>Music </a:t>
            </a:r>
            <a:r>
              <a:rPr lang="de-DE" dirty="0" err="1"/>
              <a:t>player</a:t>
            </a:r>
            <a:r>
              <a:rPr lang="de-DE" dirty="0"/>
              <a:t> </a:t>
            </a:r>
            <a:r>
              <a:rPr lang="de-DE" dirty="0" err="1"/>
              <a:t>suggestions</a:t>
            </a:r>
            <a:endParaRPr lang="de-DE" dirty="0"/>
          </a:p>
          <a:p>
            <a:pPr>
              <a:lnSpc>
                <a:spcPct val="150000"/>
              </a:lnSpc>
            </a:pPr>
            <a:r>
              <a:rPr lang="de-DE" dirty="0"/>
              <a:t>Store Cards</a:t>
            </a:r>
          </a:p>
          <a:p>
            <a:pPr>
              <a:lnSpc>
                <a:spcPct val="150000"/>
              </a:lnSpc>
            </a:pPr>
            <a:r>
              <a:rPr lang="de-DE" dirty="0"/>
              <a:t>Online Shopping</a:t>
            </a:r>
          </a:p>
          <a:p>
            <a:pPr>
              <a:lnSpc>
                <a:spcPct val="150000"/>
              </a:lnSpc>
            </a:pPr>
            <a:r>
              <a:rPr lang="de-DE" dirty="0" err="1"/>
              <a:t>Biometric</a:t>
            </a:r>
            <a:r>
              <a:rPr lang="de-DE" dirty="0"/>
              <a:t> Security</a:t>
            </a:r>
          </a:p>
          <a:p>
            <a:endParaRPr lang="de-DE" dirty="0"/>
          </a:p>
        </p:txBody>
      </p:sp>
      <p:sp>
        <p:nvSpPr>
          <p:cNvPr id="4" name="Textfeld 3">
            <a:extLst>
              <a:ext uri="{FF2B5EF4-FFF2-40B4-BE49-F238E27FC236}">
                <a16:creationId xmlns:a16="http://schemas.microsoft.com/office/drawing/2014/main" id="{1EDB8BB7-4D16-DD55-274F-B25306002BBB}"/>
              </a:ext>
            </a:extLst>
          </p:cNvPr>
          <p:cNvSpPr txBox="1"/>
          <p:nvPr/>
        </p:nvSpPr>
        <p:spPr>
          <a:xfrm>
            <a:off x="6800850" y="2323116"/>
            <a:ext cx="4257675" cy="2542363"/>
          </a:xfrm>
          <a:prstGeom prst="rect">
            <a:avLst/>
          </a:prstGeom>
          <a:noFill/>
        </p:spPr>
        <p:txBody>
          <a:bodyPr wrap="square" rtlCol="0">
            <a:spAutoFit/>
          </a:bodyPr>
          <a:lstStyle/>
          <a:p>
            <a:pPr>
              <a:lnSpc>
                <a:spcPct val="150000"/>
              </a:lnSpc>
            </a:pPr>
            <a:r>
              <a:rPr lang="en-US" dirty="0"/>
              <a:t>Google Maps</a:t>
            </a:r>
          </a:p>
          <a:p>
            <a:pPr>
              <a:lnSpc>
                <a:spcPct val="150000"/>
              </a:lnSpc>
            </a:pPr>
            <a:r>
              <a:rPr lang="en-US" dirty="0"/>
              <a:t>Google Translate</a:t>
            </a:r>
          </a:p>
          <a:p>
            <a:pPr>
              <a:lnSpc>
                <a:spcPct val="150000"/>
              </a:lnSpc>
            </a:pPr>
            <a:r>
              <a:rPr lang="en-US" dirty="0"/>
              <a:t>Predictive Text</a:t>
            </a:r>
          </a:p>
          <a:p>
            <a:pPr>
              <a:lnSpc>
                <a:spcPct val="150000"/>
              </a:lnSpc>
            </a:pPr>
            <a:r>
              <a:rPr lang="en-US" dirty="0"/>
              <a:t>Photo Editing</a:t>
            </a:r>
          </a:p>
          <a:p>
            <a:pPr>
              <a:lnSpc>
                <a:spcPct val="150000"/>
              </a:lnSpc>
            </a:pPr>
            <a:r>
              <a:rPr lang="en-US" dirty="0"/>
              <a:t>Video Games</a:t>
            </a:r>
          </a:p>
          <a:p>
            <a:pPr>
              <a:lnSpc>
                <a:spcPct val="150000"/>
              </a:lnSpc>
            </a:pPr>
            <a:r>
              <a:rPr lang="en-US" dirty="0"/>
              <a:t>Chatbots</a:t>
            </a:r>
            <a:endParaRPr lang="de-DE" dirty="0"/>
          </a:p>
        </p:txBody>
      </p:sp>
    </p:spTree>
    <p:extLst>
      <p:ext uri="{BB962C8B-B14F-4D97-AF65-F5344CB8AC3E}">
        <p14:creationId xmlns:p14="http://schemas.microsoft.com/office/powerpoint/2010/main" val="2651318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B620AF1-3EB1-87D0-C4FF-A4F4A06D7782}"/>
              </a:ext>
            </a:extLst>
          </p:cNvPr>
          <p:cNvSpPr txBox="1"/>
          <p:nvPr/>
        </p:nvSpPr>
        <p:spPr>
          <a:xfrm>
            <a:off x="10172700" y="400071"/>
            <a:ext cx="2171700" cy="646331"/>
          </a:xfrm>
          <a:prstGeom prst="rect">
            <a:avLst/>
          </a:prstGeom>
          <a:noFill/>
        </p:spPr>
        <p:txBody>
          <a:bodyPr wrap="square" rtlCol="0">
            <a:spAutoFit/>
          </a:bodyPr>
          <a:lstStyle/>
          <a:p>
            <a:r>
              <a:rPr lang="de-DE" sz="3600" dirty="0" err="1">
                <a:solidFill>
                  <a:schemeClr val="bg1"/>
                </a:solidFill>
              </a:rPr>
              <a:t>Lesson</a:t>
            </a:r>
            <a:r>
              <a:rPr lang="de-DE" sz="3600" dirty="0">
                <a:solidFill>
                  <a:schemeClr val="bg1"/>
                </a:solidFill>
              </a:rPr>
              <a:t> 2</a:t>
            </a:r>
          </a:p>
        </p:txBody>
      </p:sp>
      <p:pic>
        <p:nvPicPr>
          <p:cNvPr id="7" name="Inhaltsplatzhalter 6">
            <a:extLst>
              <a:ext uri="{FF2B5EF4-FFF2-40B4-BE49-F238E27FC236}">
                <a16:creationId xmlns:a16="http://schemas.microsoft.com/office/drawing/2014/main" id="{4BF4CAD2-0E5D-096F-EA0E-6AE1FA5B901B}"/>
              </a:ext>
            </a:extLst>
          </p:cNvPr>
          <p:cNvPicPr>
            <a:picLocks noGrp="1" noChangeAspect="1"/>
          </p:cNvPicPr>
          <p:nvPr>
            <p:ph idx="1"/>
          </p:nvPr>
        </p:nvPicPr>
        <p:blipFill>
          <a:blip r:embed="rId2"/>
          <a:stretch>
            <a:fillRect/>
          </a:stretch>
        </p:blipFill>
        <p:spPr>
          <a:xfrm>
            <a:off x="2613594" y="240457"/>
            <a:ext cx="2016492" cy="6312743"/>
          </a:xfrm>
          <a:prstGeom prst="rect">
            <a:avLst/>
          </a:prstGeom>
        </p:spPr>
      </p:pic>
      <p:pic>
        <p:nvPicPr>
          <p:cNvPr id="8" name="Grafik 7">
            <a:extLst>
              <a:ext uri="{FF2B5EF4-FFF2-40B4-BE49-F238E27FC236}">
                <a16:creationId xmlns:a16="http://schemas.microsoft.com/office/drawing/2014/main" id="{7D7D66A4-FC53-6691-5616-5EA2003EF66B}"/>
              </a:ext>
            </a:extLst>
          </p:cNvPr>
          <p:cNvPicPr>
            <a:picLocks noChangeAspect="1"/>
          </p:cNvPicPr>
          <p:nvPr/>
        </p:nvPicPr>
        <p:blipFill>
          <a:blip r:embed="rId3"/>
          <a:stretch>
            <a:fillRect/>
          </a:stretch>
        </p:blipFill>
        <p:spPr>
          <a:xfrm>
            <a:off x="5752164" y="240457"/>
            <a:ext cx="2476628" cy="6312743"/>
          </a:xfrm>
          <a:prstGeom prst="rect">
            <a:avLst/>
          </a:prstGeom>
        </p:spPr>
      </p:pic>
    </p:spTree>
    <p:extLst>
      <p:ext uri="{BB962C8B-B14F-4D97-AF65-F5344CB8AC3E}">
        <p14:creationId xmlns:p14="http://schemas.microsoft.com/office/powerpoint/2010/main" val="3657706435"/>
      </p:ext>
    </p:extLst>
  </p:cSld>
  <p:clrMapOvr>
    <a:masterClrMapping/>
  </p:clrMapOvr>
</p:sld>
</file>

<file path=ppt/theme/theme1.xml><?xml version="1.0" encoding="utf-8"?>
<a:theme xmlns:a="http://schemas.openxmlformats.org/drawingml/2006/main" name="Office">
  <a:themeElements>
    <a:clrScheme name="Science on Stage 1">
      <a:dk1>
        <a:srgbClr val="052850"/>
      </a:dk1>
      <a:lt1>
        <a:srgbClr val="FFFFFF"/>
      </a:lt1>
      <a:dk2>
        <a:srgbClr val="6192C0"/>
      </a:dk2>
      <a:lt2>
        <a:srgbClr val="E9F3FF"/>
      </a:lt2>
      <a:accent1>
        <a:srgbClr val="FABB14"/>
      </a:accent1>
      <a:accent2>
        <a:srgbClr val="95C11F"/>
      </a:accent2>
      <a:accent3>
        <a:srgbClr val="EF7D00"/>
      </a:accent3>
      <a:accent4>
        <a:srgbClr val="009ED3"/>
      </a:accent4>
      <a:accent5>
        <a:srgbClr val="B83844"/>
      </a:accent5>
      <a:accent6>
        <a:srgbClr val="2A61A0"/>
      </a:accent6>
      <a:hlink>
        <a:srgbClr val="052850"/>
      </a:hlink>
      <a:folHlink>
        <a:srgbClr val="05285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696</Words>
  <Application>Microsoft Office PowerPoint</Application>
  <PresentationFormat>Breitbild</PresentationFormat>
  <Paragraphs>91</Paragraphs>
  <Slides>16</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Systemschrift Normal</vt:lpstr>
      <vt:lpstr>Office</vt:lpstr>
      <vt:lpstr>First Steps in AI and Data Analysis</vt:lpstr>
      <vt:lpstr>First Steps in AI and Data Analysis</vt:lpstr>
      <vt:lpstr>First Steps in AI and Data Analysis</vt:lpstr>
      <vt:lpstr>First Steps in AI and Data Analysis</vt:lpstr>
      <vt:lpstr>First Steps in AI and Data Analysis</vt:lpstr>
      <vt:lpstr>First Steps in AI and Data Analysis</vt:lpstr>
      <vt:lpstr>First Steps in AI and Data Analysis</vt:lpstr>
      <vt:lpstr>First Steps in AI and Data Analysis</vt:lpstr>
      <vt:lpstr>PowerPoint-Präsentation</vt:lpstr>
      <vt:lpstr>First Steps in AI and Data Analysis</vt:lpstr>
      <vt:lpstr>First Steps in AI and Data Analysis</vt:lpstr>
      <vt:lpstr>First Steps in AI and Data Analysis</vt:lpstr>
      <vt:lpstr>First Steps in AI and Data Analysis</vt:lpstr>
      <vt:lpstr>First Steps in AI and Data Analysis</vt:lpstr>
      <vt:lpstr>First Steps in AI and Data Analysis</vt:lpstr>
      <vt:lpstr>First Steps in AI and Data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Nadine Püschel</cp:lastModifiedBy>
  <cp:revision>69</cp:revision>
  <dcterms:created xsi:type="dcterms:W3CDTF">2021-01-06T08:44:14Z</dcterms:created>
  <dcterms:modified xsi:type="dcterms:W3CDTF">2024-07-23T10:50:45Z</dcterms:modified>
</cp:coreProperties>
</file>