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65" r:id="rId5"/>
    <p:sldId id="269" r:id="rId6"/>
    <p:sldId id="270" r:id="rId7"/>
    <p:sldId id="272" r:id="rId8"/>
    <p:sldId id="273" r:id="rId9"/>
    <p:sldId id="281" r:id="rId10"/>
    <p:sldId id="283" r:id="rId11"/>
    <p:sldId id="284" r:id="rId12"/>
    <p:sldId id="275" r:id="rId13"/>
    <p:sldId id="276" r:id="rId14"/>
    <p:sldId id="278" r:id="rId15"/>
    <p:sldId id="279" r:id="rId16"/>
    <p:sldId id="280"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5F"/>
    <a:srgbClr val="05284F"/>
    <a:srgbClr val="007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7"/>
    <p:restoredTop sz="94726"/>
  </p:normalViewPr>
  <p:slideViewPr>
    <p:cSldViewPr snapToObjects="1">
      <p:cViewPr varScale="1">
        <p:scale>
          <a:sx n="104" d="100"/>
          <a:sy n="104" d="100"/>
        </p:scale>
        <p:origin x="86" y="326"/>
      </p:cViewPr>
      <p:guideLst/>
    </p:cSldViewPr>
  </p:slideViewPr>
  <p:notesTextViewPr>
    <p:cViewPr>
      <p:scale>
        <a:sx n="1" d="1"/>
        <a:sy n="1" d="1"/>
      </p:scale>
      <p:origin x="0" y="0"/>
    </p:cViewPr>
  </p:notesTextViewPr>
  <p:sorterViewPr>
    <p:cViewPr>
      <p:scale>
        <a:sx n="80" d="100"/>
        <a:sy n="80" d="100"/>
      </p:scale>
      <p:origin x="0" y="0"/>
    </p:cViewPr>
  </p:sorterViewPr>
  <p:notesViewPr>
    <p:cSldViewPr snapToObjects="1"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a Neumann" userId="5da8adac-f2b4-4e6c-b285-55d6231f32fd" providerId="ADAL" clId="{3FC24B8E-A4F7-49CB-A299-52FC7780584D}"/>
    <pc:docChg chg="modSld">
      <pc:chgData name="Daniela Neumann" userId="5da8adac-f2b4-4e6c-b285-55d6231f32fd" providerId="ADAL" clId="{3FC24B8E-A4F7-49CB-A299-52FC7780584D}" dt="2026-02-20T16:59:55.320" v="0" actId="20577"/>
      <pc:docMkLst>
        <pc:docMk/>
      </pc:docMkLst>
      <pc:sldChg chg="modSp mod">
        <pc:chgData name="Daniela Neumann" userId="5da8adac-f2b4-4e6c-b285-55d6231f32fd" providerId="ADAL" clId="{3FC24B8E-A4F7-49CB-A299-52FC7780584D}" dt="2026-02-20T16:59:55.320" v="0" actId="20577"/>
        <pc:sldMkLst>
          <pc:docMk/>
          <pc:sldMk cId="1165586480" sldId="270"/>
        </pc:sldMkLst>
        <pc:spChg chg="mod">
          <ac:chgData name="Daniela Neumann" userId="5da8adac-f2b4-4e6c-b285-55d6231f32fd" providerId="ADAL" clId="{3FC24B8E-A4F7-49CB-A299-52FC7780584D}" dt="2026-02-20T16:59:55.320" v="0" actId="20577"/>
          <ac:spMkLst>
            <pc:docMk/>
            <pc:sldMk cId="1165586480" sldId="270"/>
            <ac:spMk id="2" creationId="{0180F1D6-02AC-80D5-B91C-FA8012CBCF6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2AD893A-10A7-9F93-B704-643DB826A6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D0C4206F-C20B-9B38-468B-801E9742E1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6A6F6E-DBE8-D44E-BD30-832D8CD3E4D4}" type="datetimeFigureOut">
              <a:rPr lang="de-DE" smtClean="0"/>
              <a:t>20.02.2026</a:t>
            </a:fld>
            <a:endParaRPr lang="de-DE"/>
          </a:p>
        </p:txBody>
      </p:sp>
      <p:sp>
        <p:nvSpPr>
          <p:cNvPr id="4" name="Fußzeilenplatzhalter 3">
            <a:extLst>
              <a:ext uri="{FF2B5EF4-FFF2-40B4-BE49-F238E27FC236}">
                <a16:creationId xmlns:a16="http://schemas.microsoft.com/office/drawing/2014/main" id="{2315336E-DC37-6956-6BFB-62F0082AB9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07E7F448-55CF-B270-7C25-A2D732DC64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028B25-BA85-3645-A775-85C1C395066C}" type="slidenum">
              <a:rPr lang="de-DE" smtClean="0"/>
              <a:t>‹#›</a:t>
            </a:fld>
            <a:endParaRPr lang="de-DE"/>
          </a:p>
        </p:txBody>
      </p:sp>
    </p:spTree>
    <p:extLst>
      <p:ext uri="{BB962C8B-B14F-4D97-AF65-F5344CB8AC3E}">
        <p14:creationId xmlns:p14="http://schemas.microsoft.com/office/powerpoint/2010/main" val="30310828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F5D08-090C-C040-928D-90DCD7ADA17C}" type="datetimeFigureOut">
              <a:rPr lang="de-DE" smtClean="0"/>
              <a:t>20.02.2026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C5A14-0135-F848-8810-D07C9D09F3BD}" type="slidenum">
              <a:rPr lang="de-DE" smtClean="0"/>
              <a:t>‹#›</a:t>
            </a:fld>
            <a:endParaRPr lang="de-DE"/>
          </a:p>
        </p:txBody>
      </p:sp>
    </p:spTree>
    <p:extLst>
      <p:ext uri="{BB962C8B-B14F-4D97-AF65-F5344CB8AC3E}">
        <p14:creationId xmlns:p14="http://schemas.microsoft.com/office/powerpoint/2010/main" val="222882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4DFA3A53-DECF-8C41-99F4-1C5434C9E5F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0E24430-F5D4-5247-B205-3A7038DB4E7D}"/>
              </a:ext>
            </a:extLst>
          </p:cNvPr>
          <p:cNvSpPr>
            <a:spLocks noGrp="1"/>
          </p:cNvSpPr>
          <p:nvPr>
            <p:ph type="ctrTitle"/>
          </p:nvPr>
        </p:nvSpPr>
        <p:spPr>
          <a:xfrm>
            <a:off x="862331" y="831528"/>
            <a:ext cx="5991396" cy="2716294"/>
          </a:xfrm>
        </p:spPr>
        <p:txBody>
          <a:bodyPr anchor="b" anchorCtr="0"/>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520A4042-6639-DA49-8695-03A5DCAEA049}"/>
              </a:ext>
            </a:extLst>
          </p:cNvPr>
          <p:cNvSpPr>
            <a:spLocks noGrp="1"/>
          </p:cNvSpPr>
          <p:nvPr>
            <p:ph type="subTitle" idx="1"/>
          </p:nvPr>
        </p:nvSpPr>
        <p:spPr>
          <a:xfrm>
            <a:off x="862331" y="3920082"/>
            <a:ext cx="6036193" cy="1383475"/>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6" name="Grafik 5">
            <a:extLst>
              <a:ext uri="{FF2B5EF4-FFF2-40B4-BE49-F238E27FC236}">
                <a16:creationId xmlns:a16="http://schemas.microsoft.com/office/drawing/2014/main" id="{008E02E2-0B77-E18F-ED70-D36A4327FFC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566542" y="360268"/>
            <a:ext cx="2127889" cy="1263433"/>
          </a:xfrm>
          <a:prstGeom prst="rect">
            <a:avLst/>
          </a:prstGeom>
        </p:spPr>
      </p:pic>
      <p:sp>
        <p:nvSpPr>
          <p:cNvPr id="7" name="Untertitel 2">
            <a:extLst>
              <a:ext uri="{FF2B5EF4-FFF2-40B4-BE49-F238E27FC236}">
                <a16:creationId xmlns:a16="http://schemas.microsoft.com/office/drawing/2014/main" id="{7253AD5A-13C3-041E-6DAF-F86011CC8DDB}"/>
              </a:ext>
            </a:extLst>
          </p:cNvPr>
          <p:cNvSpPr txBox="1">
            <a:spLocks/>
          </p:cNvSpPr>
          <p:nvPr userDrawn="1"/>
        </p:nvSpPr>
        <p:spPr>
          <a:xfrm>
            <a:off x="862332" y="5769242"/>
            <a:ext cx="3589062" cy="59970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Systemschrift Norm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Systemschrift Norm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Systemschrift Norm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Systemschrift Norm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Systemschrift Norm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dirty="0">
                <a:latin typeface="Aptos" panose="020B0004020202020204" pitchFamily="34" charset="0"/>
              </a:rPr>
              <a:t>Taken </a:t>
            </a:r>
            <a:r>
              <a:rPr lang="de-DE" sz="1600" dirty="0" err="1">
                <a:latin typeface="Aptos" panose="020B0004020202020204" pitchFamily="34" charset="0"/>
              </a:rPr>
              <a:t>from</a:t>
            </a:r>
            <a:br>
              <a:rPr lang="de-DE" sz="1600" dirty="0">
                <a:latin typeface="Aptos" panose="020B0004020202020204" pitchFamily="34" charset="0"/>
              </a:rPr>
            </a:br>
            <a:r>
              <a:rPr lang="de-DE" sz="1600" b="1" dirty="0">
                <a:latin typeface="Aptos" panose="020B0004020202020204" pitchFamily="34" charset="0"/>
              </a:rPr>
              <a:t>QUANTUM COMPUTING </a:t>
            </a:r>
            <a:br>
              <a:rPr lang="de-DE" sz="1600" b="1" dirty="0">
                <a:latin typeface="Aptos" panose="020B0004020202020204" pitchFamily="34" charset="0"/>
              </a:rPr>
            </a:br>
            <a:r>
              <a:rPr lang="de-DE" sz="1600" b="1" dirty="0">
                <a:latin typeface="Aptos" panose="020B0004020202020204" pitchFamily="34" charset="0"/>
              </a:rPr>
              <a:t>IN STEM EDUCATION</a:t>
            </a:r>
          </a:p>
        </p:txBody>
      </p:sp>
    </p:spTree>
    <p:extLst>
      <p:ext uri="{BB962C8B-B14F-4D97-AF65-F5344CB8AC3E}">
        <p14:creationId xmlns:p14="http://schemas.microsoft.com/office/powerpoint/2010/main" val="2475246954"/>
      </p:ext>
    </p:extLst>
  </p:cSld>
  <p:clrMapOvr>
    <a:masterClrMapping/>
  </p:clrMapOvr>
  <p:extLst>
    <p:ext uri="{DCECCB84-F9BA-43D5-87BE-67443E8EF086}">
      <p15:sldGuideLst xmlns:p15="http://schemas.microsoft.com/office/powerpoint/2012/main">
        <p15:guide id="1" pos="7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Leer AMAZON">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26557F8A-1CB4-7065-0090-7E2B39ADA277}"/>
              </a:ext>
            </a:extLst>
          </p:cNvPr>
          <p:cNvGrpSpPr/>
          <p:nvPr userDrawn="1"/>
        </p:nvGrpSpPr>
        <p:grpSpPr>
          <a:xfrm>
            <a:off x="644399" y="6052457"/>
            <a:ext cx="1782930" cy="613922"/>
            <a:chOff x="9548914" y="5555733"/>
            <a:chExt cx="2171702" cy="747789"/>
          </a:xfrm>
        </p:grpSpPr>
        <p:pic>
          <p:nvPicPr>
            <p:cNvPr id="3" name="Grafik 2">
              <a:extLst>
                <a:ext uri="{FF2B5EF4-FFF2-40B4-BE49-F238E27FC236}">
                  <a16:creationId xmlns:a16="http://schemas.microsoft.com/office/drawing/2014/main" id="{F5AA36E0-F5FE-3F8D-3547-30E05E3DD8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48914" y="5749045"/>
              <a:ext cx="2171702" cy="554477"/>
            </a:xfrm>
            <a:prstGeom prst="rect">
              <a:avLst/>
            </a:prstGeom>
          </p:spPr>
        </p:pic>
        <p:sp>
          <p:nvSpPr>
            <p:cNvPr id="5" name="Textfeld 4">
              <a:extLst>
                <a:ext uri="{FF2B5EF4-FFF2-40B4-BE49-F238E27FC236}">
                  <a16:creationId xmlns:a16="http://schemas.microsoft.com/office/drawing/2014/main" id="{08A805EB-E1A5-4D89-803C-E025D3E8CCDF}"/>
                </a:ext>
              </a:extLst>
            </p:cNvPr>
            <p:cNvSpPr txBox="1"/>
            <p:nvPr userDrawn="1"/>
          </p:nvSpPr>
          <p:spPr>
            <a:xfrm>
              <a:off x="9556573" y="5555733"/>
              <a:ext cx="1624239" cy="131211"/>
            </a:xfrm>
            <a:prstGeom prst="rect">
              <a:avLst/>
            </a:prstGeom>
            <a:noFill/>
          </p:spPr>
          <p:txBody>
            <a:bodyPr wrap="square" lIns="0" tIns="0" rIns="0" bIns="0">
              <a:spAutoFit/>
            </a:bodyPr>
            <a:lstStyle/>
            <a:p>
              <a:r>
                <a:rPr lang="de-DE" sz="700" b="0" i="0" u="none" strike="noStrike" dirty="0">
                  <a:solidFill>
                    <a:srgbClr val="60605F"/>
                  </a:solidFill>
                  <a:effectLst/>
                  <a:latin typeface="Aptos" panose="020B0004020202020204" pitchFamily="34" charset="0"/>
                </a:rPr>
                <a:t>SUPPORTED BY</a:t>
              </a:r>
              <a:endParaRPr lang="en-GB" sz="700" dirty="0">
                <a:solidFill>
                  <a:srgbClr val="60605F"/>
                </a:solidFill>
              </a:endParaRPr>
            </a:p>
          </p:txBody>
        </p:sp>
      </p:grpSp>
    </p:spTree>
    <p:extLst>
      <p:ext uri="{BB962C8B-B14F-4D97-AF65-F5344CB8AC3E}">
        <p14:creationId xmlns:p14="http://schemas.microsoft.com/office/powerpoint/2010/main" val="90413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182B1F4-A507-524A-B617-CA90BA3C3EED}"/>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8F5E351F-5D43-E38A-F319-3B328577C63D}"/>
              </a:ext>
            </a:extLst>
          </p:cNvPr>
          <p:cNvSpPr>
            <a:spLocks noGrp="1"/>
          </p:cNvSpPr>
          <p:nvPr>
            <p:ph type="title"/>
          </p:nvPr>
        </p:nvSpPr>
        <p:spPr/>
        <p:txBody>
          <a:bodyPr/>
          <a:lstStyle/>
          <a:p>
            <a:r>
              <a:rPr lang="de-DE" dirty="0"/>
              <a:t>Mastertitelformat bearbeiten</a:t>
            </a:r>
            <a:endParaRPr lang="en-GB" dirty="0"/>
          </a:p>
        </p:txBody>
      </p:sp>
    </p:spTree>
    <p:extLst>
      <p:ext uri="{BB962C8B-B14F-4D97-AF65-F5344CB8AC3E}">
        <p14:creationId xmlns:p14="http://schemas.microsoft.com/office/powerpoint/2010/main" val="397999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66B54-7111-3545-8DCE-C2A015162D37}"/>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FED646B1-5971-B949-9F1C-28155ACEB17F}"/>
              </a:ext>
            </a:extLst>
          </p:cNvPr>
          <p:cNvSpPr>
            <a:spLocks noGrp="1"/>
          </p:cNvSpPr>
          <p:nvPr>
            <p:ph sz="half" idx="1"/>
          </p:nvPr>
        </p:nvSpPr>
        <p:spPr>
          <a:xfrm>
            <a:off x="645670" y="1844675"/>
            <a:ext cx="5098112" cy="44021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a:extLst>
              <a:ext uri="{FF2B5EF4-FFF2-40B4-BE49-F238E27FC236}">
                <a16:creationId xmlns:a16="http://schemas.microsoft.com/office/drawing/2014/main" id="{5936947A-998D-E646-B409-BC7AC51EB4DE}"/>
              </a:ext>
            </a:extLst>
          </p:cNvPr>
          <p:cNvSpPr>
            <a:spLocks noGrp="1"/>
          </p:cNvSpPr>
          <p:nvPr>
            <p:ph sz="half" idx="13"/>
          </p:nvPr>
        </p:nvSpPr>
        <p:spPr>
          <a:xfrm>
            <a:off x="6179488" y="1844675"/>
            <a:ext cx="5098112" cy="44021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5364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E1EBC-C9B9-5C4A-9A12-C34E2E34B60D}"/>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91450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30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elfolie Förderer">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4DFA3A53-DECF-8C41-99F4-1C5434C9E5F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0E24430-F5D4-5247-B205-3A7038DB4E7D}"/>
              </a:ext>
            </a:extLst>
          </p:cNvPr>
          <p:cNvSpPr>
            <a:spLocks noGrp="1"/>
          </p:cNvSpPr>
          <p:nvPr>
            <p:ph type="ctrTitle"/>
          </p:nvPr>
        </p:nvSpPr>
        <p:spPr>
          <a:xfrm>
            <a:off x="862331" y="831528"/>
            <a:ext cx="5991396" cy="2716294"/>
          </a:xfrm>
        </p:spPr>
        <p:txBody>
          <a:bodyPr anchor="b" anchorCtr="0"/>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520A4042-6639-DA49-8695-03A5DCAEA049}"/>
              </a:ext>
            </a:extLst>
          </p:cNvPr>
          <p:cNvSpPr>
            <a:spLocks noGrp="1"/>
          </p:cNvSpPr>
          <p:nvPr>
            <p:ph type="subTitle" idx="1"/>
          </p:nvPr>
        </p:nvSpPr>
        <p:spPr>
          <a:xfrm>
            <a:off x="862331" y="3920082"/>
            <a:ext cx="6036193" cy="1383475"/>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6" name="Grafik 5">
            <a:extLst>
              <a:ext uri="{FF2B5EF4-FFF2-40B4-BE49-F238E27FC236}">
                <a16:creationId xmlns:a16="http://schemas.microsoft.com/office/drawing/2014/main" id="{008E02E2-0B77-E18F-ED70-D36A4327FFC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566542" y="360268"/>
            <a:ext cx="2127889" cy="1263433"/>
          </a:xfrm>
          <a:prstGeom prst="rect">
            <a:avLst/>
          </a:prstGeom>
        </p:spPr>
      </p:pic>
      <p:sp>
        <p:nvSpPr>
          <p:cNvPr id="7" name="Untertitel 2">
            <a:extLst>
              <a:ext uri="{FF2B5EF4-FFF2-40B4-BE49-F238E27FC236}">
                <a16:creationId xmlns:a16="http://schemas.microsoft.com/office/drawing/2014/main" id="{7253AD5A-13C3-041E-6DAF-F86011CC8DDB}"/>
              </a:ext>
            </a:extLst>
          </p:cNvPr>
          <p:cNvSpPr txBox="1">
            <a:spLocks/>
          </p:cNvSpPr>
          <p:nvPr userDrawn="1"/>
        </p:nvSpPr>
        <p:spPr>
          <a:xfrm>
            <a:off x="862332" y="5769242"/>
            <a:ext cx="3589062" cy="59970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Systemschrift Norm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Systemschrift Norm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Systemschrift Norm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Systemschrift Norm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Systemschrift Norm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dirty="0">
                <a:latin typeface="Aptos" panose="020B0004020202020204" pitchFamily="34" charset="0"/>
              </a:rPr>
              <a:t>Taken </a:t>
            </a:r>
            <a:r>
              <a:rPr lang="de-DE" sz="1600" dirty="0" err="1">
                <a:latin typeface="Aptos" panose="020B0004020202020204" pitchFamily="34" charset="0"/>
              </a:rPr>
              <a:t>from</a:t>
            </a:r>
            <a:br>
              <a:rPr lang="de-DE" sz="1600" dirty="0">
                <a:latin typeface="Aptos" panose="020B0004020202020204" pitchFamily="34" charset="0"/>
              </a:rPr>
            </a:br>
            <a:r>
              <a:rPr lang="de-DE" sz="1600" b="1" dirty="0">
                <a:latin typeface="Aptos" panose="020B0004020202020204" pitchFamily="34" charset="0"/>
              </a:rPr>
              <a:t>QUANTUM COMPUTING </a:t>
            </a:r>
            <a:br>
              <a:rPr lang="de-DE" sz="1600" b="1" dirty="0">
                <a:latin typeface="Aptos" panose="020B0004020202020204" pitchFamily="34" charset="0"/>
              </a:rPr>
            </a:br>
            <a:r>
              <a:rPr lang="de-DE" sz="1600" b="1" dirty="0">
                <a:latin typeface="Aptos" panose="020B0004020202020204" pitchFamily="34" charset="0"/>
              </a:rPr>
              <a:t>IN STEM EDUCATION</a:t>
            </a:r>
          </a:p>
        </p:txBody>
      </p:sp>
      <p:grpSp>
        <p:nvGrpSpPr>
          <p:cNvPr id="9" name="Gruppieren 8">
            <a:extLst>
              <a:ext uri="{FF2B5EF4-FFF2-40B4-BE49-F238E27FC236}">
                <a16:creationId xmlns:a16="http://schemas.microsoft.com/office/drawing/2014/main" id="{8A42624B-EF67-E4C7-0A3B-63E9CC5F54AA}"/>
              </a:ext>
            </a:extLst>
          </p:cNvPr>
          <p:cNvGrpSpPr/>
          <p:nvPr userDrawn="1"/>
        </p:nvGrpSpPr>
        <p:grpSpPr>
          <a:xfrm>
            <a:off x="9548914" y="5555733"/>
            <a:ext cx="2171702" cy="747789"/>
            <a:chOff x="9548914" y="5555733"/>
            <a:chExt cx="2171702" cy="747789"/>
          </a:xfrm>
        </p:grpSpPr>
        <p:pic>
          <p:nvPicPr>
            <p:cNvPr id="5" name="Grafik 4">
              <a:extLst>
                <a:ext uri="{FF2B5EF4-FFF2-40B4-BE49-F238E27FC236}">
                  <a16:creationId xmlns:a16="http://schemas.microsoft.com/office/drawing/2014/main" id="{0EC692B9-E3E0-97E0-50CB-B8B1C36FAEA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548914" y="5749045"/>
              <a:ext cx="2171702" cy="554477"/>
            </a:xfrm>
            <a:prstGeom prst="rect">
              <a:avLst/>
            </a:prstGeom>
          </p:spPr>
        </p:pic>
        <p:sp>
          <p:nvSpPr>
            <p:cNvPr id="8" name="Textfeld 7">
              <a:extLst>
                <a:ext uri="{FF2B5EF4-FFF2-40B4-BE49-F238E27FC236}">
                  <a16:creationId xmlns:a16="http://schemas.microsoft.com/office/drawing/2014/main" id="{C60CF847-C194-2CC8-7E44-DE99450CFB77}"/>
                </a:ext>
              </a:extLst>
            </p:cNvPr>
            <p:cNvSpPr txBox="1"/>
            <p:nvPr userDrawn="1"/>
          </p:nvSpPr>
          <p:spPr>
            <a:xfrm>
              <a:off x="9556573" y="5555733"/>
              <a:ext cx="1624239" cy="138499"/>
            </a:xfrm>
            <a:prstGeom prst="rect">
              <a:avLst/>
            </a:prstGeom>
            <a:noFill/>
          </p:spPr>
          <p:txBody>
            <a:bodyPr wrap="square" lIns="0" tIns="0" rIns="0" bIns="0">
              <a:spAutoFit/>
            </a:bodyPr>
            <a:lstStyle/>
            <a:p>
              <a:r>
                <a:rPr lang="de-DE" sz="900" b="0" i="0" u="none" strike="noStrike" dirty="0">
                  <a:solidFill>
                    <a:srgbClr val="60605F"/>
                  </a:solidFill>
                  <a:effectLst/>
                  <a:latin typeface="Aptos" panose="020B0004020202020204" pitchFamily="34" charset="0"/>
                </a:rPr>
                <a:t>SUPPORTED BY</a:t>
              </a:r>
              <a:endParaRPr lang="en-GB" sz="900" dirty="0">
                <a:solidFill>
                  <a:srgbClr val="60605F"/>
                </a:solidFill>
              </a:endParaRPr>
            </a:p>
          </p:txBody>
        </p:sp>
      </p:grpSp>
    </p:spTree>
    <p:extLst>
      <p:ext uri="{BB962C8B-B14F-4D97-AF65-F5344CB8AC3E}">
        <p14:creationId xmlns:p14="http://schemas.microsoft.com/office/powerpoint/2010/main" val="805056681"/>
      </p:ext>
    </p:extLst>
  </p:cSld>
  <p:clrMapOvr>
    <a:masterClrMapping/>
  </p:clrMapOvr>
  <p:extLst>
    <p:ext uri="{DCECCB84-F9BA-43D5-87BE-67443E8EF086}">
      <p15:sldGuideLst xmlns:p15="http://schemas.microsoft.com/office/powerpoint/2012/main">
        <p15:guide id="1" pos="70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el und Inhalt Förder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98AAB-3F16-494D-B104-3A451F647EEF}"/>
              </a:ext>
            </a:extLst>
          </p:cNvPr>
          <p:cNvSpPr>
            <a:spLocks noGrp="1"/>
          </p:cNvSpPr>
          <p:nvPr>
            <p:ph type="title"/>
          </p:nvPr>
        </p:nvSpPr>
        <p:spPr/>
        <p:txBody>
          <a:bodyPr/>
          <a:lstStyle>
            <a:lvl1pPr>
              <a:defRPr>
                <a:solidFill>
                  <a:srgbClr val="05284F"/>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E182B1F4-A507-524A-B617-CA90BA3C3EE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grpSp>
        <p:nvGrpSpPr>
          <p:cNvPr id="8" name="Gruppieren 7">
            <a:extLst>
              <a:ext uri="{FF2B5EF4-FFF2-40B4-BE49-F238E27FC236}">
                <a16:creationId xmlns:a16="http://schemas.microsoft.com/office/drawing/2014/main" id="{375F3B37-813E-1E73-E3EE-5D32E42D7014}"/>
              </a:ext>
            </a:extLst>
          </p:cNvPr>
          <p:cNvGrpSpPr/>
          <p:nvPr userDrawn="1"/>
        </p:nvGrpSpPr>
        <p:grpSpPr>
          <a:xfrm>
            <a:off x="644399" y="6052457"/>
            <a:ext cx="1782930" cy="613922"/>
            <a:chOff x="9548914" y="5555733"/>
            <a:chExt cx="2171702" cy="747789"/>
          </a:xfrm>
        </p:grpSpPr>
        <p:pic>
          <p:nvPicPr>
            <p:cNvPr id="9" name="Grafik 8">
              <a:extLst>
                <a:ext uri="{FF2B5EF4-FFF2-40B4-BE49-F238E27FC236}">
                  <a16:creationId xmlns:a16="http://schemas.microsoft.com/office/drawing/2014/main" id="{E2C8425A-77F3-B19B-F011-76049FBE8E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48914" y="5749045"/>
              <a:ext cx="2171702" cy="554477"/>
            </a:xfrm>
            <a:prstGeom prst="rect">
              <a:avLst/>
            </a:prstGeom>
          </p:spPr>
        </p:pic>
        <p:sp>
          <p:nvSpPr>
            <p:cNvPr id="10" name="Textfeld 9">
              <a:extLst>
                <a:ext uri="{FF2B5EF4-FFF2-40B4-BE49-F238E27FC236}">
                  <a16:creationId xmlns:a16="http://schemas.microsoft.com/office/drawing/2014/main" id="{9922077B-A540-D318-28B8-93A43D79B103}"/>
                </a:ext>
              </a:extLst>
            </p:cNvPr>
            <p:cNvSpPr txBox="1"/>
            <p:nvPr userDrawn="1"/>
          </p:nvSpPr>
          <p:spPr>
            <a:xfrm>
              <a:off x="9556573" y="5555733"/>
              <a:ext cx="1624239" cy="131211"/>
            </a:xfrm>
            <a:prstGeom prst="rect">
              <a:avLst/>
            </a:prstGeom>
            <a:noFill/>
          </p:spPr>
          <p:txBody>
            <a:bodyPr wrap="square" lIns="0" tIns="0" rIns="0" bIns="0">
              <a:spAutoFit/>
            </a:bodyPr>
            <a:lstStyle/>
            <a:p>
              <a:r>
                <a:rPr lang="de-DE" sz="700" b="0" i="0" u="none" strike="noStrike" dirty="0">
                  <a:solidFill>
                    <a:srgbClr val="60605F"/>
                  </a:solidFill>
                  <a:effectLst/>
                  <a:latin typeface="Aptos" panose="020B0004020202020204" pitchFamily="34" charset="0"/>
                </a:rPr>
                <a:t>SUPPORTED BY</a:t>
              </a:r>
              <a:endParaRPr lang="en-GB" sz="700" dirty="0">
                <a:solidFill>
                  <a:srgbClr val="60605F"/>
                </a:solidFill>
              </a:endParaRPr>
            </a:p>
          </p:txBody>
        </p:sp>
      </p:grpSp>
    </p:spTree>
    <p:extLst>
      <p:ext uri="{BB962C8B-B14F-4D97-AF65-F5344CB8AC3E}">
        <p14:creationId xmlns:p14="http://schemas.microsoft.com/office/powerpoint/2010/main" val="406843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Zwei Inhalte AMAZ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66B54-7111-3545-8DCE-C2A015162D37}"/>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FED646B1-5971-B949-9F1C-28155ACEB17F}"/>
              </a:ext>
            </a:extLst>
          </p:cNvPr>
          <p:cNvSpPr>
            <a:spLocks noGrp="1"/>
          </p:cNvSpPr>
          <p:nvPr>
            <p:ph sz="half" idx="1"/>
          </p:nvPr>
        </p:nvSpPr>
        <p:spPr>
          <a:xfrm>
            <a:off x="645670" y="1844675"/>
            <a:ext cx="5098112" cy="44021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a:extLst>
              <a:ext uri="{FF2B5EF4-FFF2-40B4-BE49-F238E27FC236}">
                <a16:creationId xmlns:a16="http://schemas.microsoft.com/office/drawing/2014/main" id="{5936947A-998D-E646-B409-BC7AC51EB4DE}"/>
              </a:ext>
            </a:extLst>
          </p:cNvPr>
          <p:cNvSpPr>
            <a:spLocks noGrp="1"/>
          </p:cNvSpPr>
          <p:nvPr>
            <p:ph sz="half" idx="13"/>
          </p:nvPr>
        </p:nvSpPr>
        <p:spPr>
          <a:xfrm>
            <a:off x="6179488" y="1844675"/>
            <a:ext cx="5098112" cy="44021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988DFFE0-A604-5600-7C19-169C5F86722C}"/>
              </a:ext>
            </a:extLst>
          </p:cNvPr>
          <p:cNvGrpSpPr/>
          <p:nvPr userDrawn="1"/>
        </p:nvGrpSpPr>
        <p:grpSpPr>
          <a:xfrm>
            <a:off x="644399" y="6052457"/>
            <a:ext cx="1782930" cy="613922"/>
            <a:chOff x="9548914" y="5555733"/>
            <a:chExt cx="2171702" cy="747789"/>
          </a:xfrm>
        </p:grpSpPr>
        <p:pic>
          <p:nvPicPr>
            <p:cNvPr id="5" name="Grafik 4">
              <a:extLst>
                <a:ext uri="{FF2B5EF4-FFF2-40B4-BE49-F238E27FC236}">
                  <a16:creationId xmlns:a16="http://schemas.microsoft.com/office/drawing/2014/main" id="{916508B2-6B3A-1ED8-2FEE-1546C24046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48914" y="5749045"/>
              <a:ext cx="2171702" cy="554477"/>
            </a:xfrm>
            <a:prstGeom prst="rect">
              <a:avLst/>
            </a:prstGeom>
          </p:spPr>
        </p:pic>
        <p:sp>
          <p:nvSpPr>
            <p:cNvPr id="7" name="Textfeld 6">
              <a:extLst>
                <a:ext uri="{FF2B5EF4-FFF2-40B4-BE49-F238E27FC236}">
                  <a16:creationId xmlns:a16="http://schemas.microsoft.com/office/drawing/2014/main" id="{96E696D4-526C-7063-5C6F-BD7D9930D53E}"/>
                </a:ext>
              </a:extLst>
            </p:cNvPr>
            <p:cNvSpPr txBox="1"/>
            <p:nvPr userDrawn="1"/>
          </p:nvSpPr>
          <p:spPr>
            <a:xfrm>
              <a:off x="9556573" y="5555733"/>
              <a:ext cx="1624239" cy="131211"/>
            </a:xfrm>
            <a:prstGeom prst="rect">
              <a:avLst/>
            </a:prstGeom>
            <a:noFill/>
          </p:spPr>
          <p:txBody>
            <a:bodyPr wrap="square" lIns="0" tIns="0" rIns="0" bIns="0">
              <a:spAutoFit/>
            </a:bodyPr>
            <a:lstStyle/>
            <a:p>
              <a:r>
                <a:rPr lang="de-DE" sz="700" b="0" i="0" u="none" strike="noStrike" dirty="0">
                  <a:solidFill>
                    <a:srgbClr val="60605F"/>
                  </a:solidFill>
                  <a:effectLst/>
                  <a:latin typeface="Aptos" panose="020B0004020202020204" pitchFamily="34" charset="0"/>
                </a:rPr>
                <a:t>SUPPORTED BY</a:t>
              </a:r>
              <a:endParaRPr lang="en-GB" sz="700" dirty="0">
                <a:solidFill>
                  <a:srgbClr val="60605F"/>
                </a:solidFill>
              </a:endParaRPr>
            </a:p>
          </p:txBody>
        </p:sp>
      </p:grpSp>
    </p:spTree>
    <p:extLst>
      <p:ext uri="{BB962C8B-B14F-4D97-AF65-F5344CB8AC3E}">
        <p14:creationId xmlns:p14="http://schemas.microsoft.com/office/powerpoint/2010/main" val="8644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Nur Titel AMAZ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E1EBC-C9B9-5C4A-9A12-C34E2E34B60D}"/>
              </a:ext>
            </a:extLst>
          </p:cNvPr>
          <p:cNvSpPr>
            <a:spLocks noGrp="1"/>
          </p:cNvSpPr>
          <p:nvPr>
            <p:ph type="title"/>
          </p:nvPr>
        </p:nvSpPr>
        <p:spPr/>
        <p:txBody>
          <a:bodyPr/>
          <a:lstStyle/>
          <a:p>
            <a:r>
              <a:rPr lang="de-DE"/>
              <a:t>Mastertitelformat bearbeiten</a:t>
            </a:r>
          </a:p>
        </p:txBody>
      </p:sp>
      <p:grpSp>
        <p:nvGrpSpPr>
          <p:cNvPr id="3" name="Gruppieren 2">
            <a:extLst>
              <a:ext uri="{FF2B5EF4-FFF2-40B4-BE49-F238E27FC236}">
                <a16:creationId xmlns:a16="http://schemas.microsoft.com/office/drawing/2014/main" id="{02B71E11-D4A8-04FC-7052-FD740FF5BD75}"/>
              </a:ext>
            </a:extLst>
          </p:cNvPr>
          <p:cNvGrpSpPr/>
          <p:nvPr userDrawn="1"/>
        </p:nvGrpSpPr>
        <p:grpSpPr>
          <a:xfrm>
            <a:off x="644399" y="6052457"/>
            <a:ext cx="1782930" cy="613922"/>
            <a:chOff x="9548914" y="5555733"/>
            <a:chExt cx="2171702" cy="747789"/>
          </a:xfrm>
        </p:grpSpPr>
        <p:pic>
          <p:nvPicPr>
            <p:cNvPr id="4" name="Grafik 3">
              <a:extLst>
                <a:ext uri="{FF2B5EF4-FFF2-40B4-BE49-F238E27FC236}">
                  <a16:creationId xmlns:a16="http://schemas.microsoft.com/office/drawing/2014/main" id="{9A035BAA-4742-E911-7A9D-E339240F45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48914" y="5749045"/>
              <a:ext cx="2171702" cy="554477"/>
            </a:xfrm>
            <a:prstGeom prst="rect">
              <a:avLst/>
            </a:prstGeom>
          </p:spPr>
        </p:pic>
        <p:sp>
          <p:nvSpPr>
            <p:cNvPr id="6" name="Textfeld 5">
              <a:extLst>
                <a:ext uri="{FF2B5EF4-FFF2-40B4-BE49-F238E27FC236}">
                  <a16:creationId xmlns:a16="http://schemas.microsoft.com/office/drawing/2014/main" id="{292CBCAF-48CF-5A9A-5825-F31B265674BE}"/>
                </a:ext>
              </a:extLst>
            </p:cNvPr>
            <p:cNvSpPr txBox="1"/>
            <p:nvPr userDrawn="1"/>
          </p:nvSpPr>
          <p:spPr>
            <a:xfrm>
              <a:off x="9556573" y="5555733"/>
              <a:ext cx="1624239" cy="131211"/>
            </a:xfrm>
            <a:prstGeom prst="rect">
              <a:avLst/>
            </a:prstGeom>
            <a:noFill/>
          </p:spPr>
          <p:txBody>
            <a:bodyPr wrap="square" lIns="0" tIns="0" rIns="0" bIns="0">
              <a:spAutoFit/>
            </a:bodyPr>
            <a:lstStyle/>
            <a:p>
              <a:r>
                <a:rPr lang="de-DE" sz="700" b="0" i="0" u="none" strike="noStrike" dirty="0">
                  <a:solidFill>
                    <a:srgbClr val="60605F"/>
                  </a:solidFill>
                  <a:effectLst/>
                  <a:latin typeface="Aptos" panose="020B0004020202020204" pitchFamily="34" charset="0"/>
                </a:rPr>
                <a:t>SUPPORTED BY</a:t>
              </a:r>
              <a:endParaRPr lang="en-GB" sz="700" dirty="0">
                <a:solidFill>
                  <a:srgbClr val="60605F"/>
                </a:solidFill>
              </a:endParaRPr>
            </a:p>
          </p:txBody>
        </p:sp>
      </p:grpSp>
    </p:spTree>
    <p:extLst>
      <p:ext uri="{BB962C8B-B14F-4D97-AF65-F5344CB8AC3E}">
        <p14:creationId xmlns:p14="http://schemas.microsoft.com/office/powerpoint/2010/main" val="424471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77766A1-0820-8C4C-B37C-81745ABD7E3A}"/>
              </a:ext>
            </a:extLst>
          </p:cNvPr>
          <p:cNvSpPr>
            <a:spLocks noGrp="1"/>
          </p:cNvSpPr>
          <p:nvPr>
            <p:ph type="title"/>
          </p:nvPr>
        </p:nvSpPr>
        <p:spPr>
          <a:xfrm>
            <a:off x="645670" y="512747"/>
            <a:ext cx="7872688" cy="922946"/>
          </a:xfrm>
          <a:prstGeom prst="rect">
            <a:avLst/>
          </a:prstGeom>
        </p:spPr>
        <p:txBody>
          <a:bodyPr vert="horz" lIns="0" tIns="0" rIns="0" bIns="0" rtlCol="0" anchor="ctr"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F00D0FA8-B299-E049-B331-07FC9268D14D}"/>
              </a:ext>
            </a:extLst>
          </p:cNvPr>
          <p:cNvSpPr>
            <a:spLocks noGrp="1"/>
          </p:cNvSpPr>
          <p:nvPr>
            <p:ph type="body" idx="1"/>
          </p:nvPr>
        </p:nvSpPr>
        <p:spPr>
          <a:xfrm>
            <a:off x="655591" y="1555750"/>
            <a:ext cx="10703785" cy="4688934"/>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a:extLst>
              <a:ext uri="{FF2B5EF4-FFF2-40B4-BE49-F238E27FC236}">
                <a16:creationId xmlns:a16="http://schemas.microsoft.com/office/drawing/2014/main" id="{41B20FCE-3ADE-E984-96D9-B4AA7AABB817}"/>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9991405" y="322543"/>
            <a:ext cx="1895794" cy="1125628"/>
          </a:xfrm>
          <a:prstGeom prst="rect">
            <a:avLst/>
          </a:prstGeom>
        </p:spPr>
      </p:pic>
      <p:pic>
        <p:nvPicPr>
          <p:cNvPr id="4" name="Grafik 3">
            <a:extLst>
              <a:ext uri="{FF2B5EF4-FFF2-40B4-BE49-F238E27FC236}">
                <a16:creationId xmlns:a16="http://schemas.microsoft.com/office/drawing/2014/main" id="{7FDFB0F5-AAF8-73AC-1722-5F0AC5FD7A4E}"/>
              </a:ext>
            </a:extLst>
          </p:cNvPr>
          <p:cNvPicPr>
            <a:picLocks noChangeAspect="1"/>
          </p:cNvPicPr>
          <p:nvPr userDrawn="1"/>
        </p:nvPicPr>
        <p:blipFill>
          <a:blip r:embed="rId14"/>
          <a:srcRect l="10169" t="2969"/>
          <a:stretch/>
        </p:blipFill>
        <p:spPr>
          <a:xfrm>
            <a:off x="-1" y="0"/>
            <a:ext cx="547607" cy="5976642"/>
          </a:xfrm>
          <a:prstGeom prst="rect">
            <a:avLst/>
          </a:prstGeom>
        </p:spPr>
      </p:pic>
      <p:pic>
        <p:nvPicPr>
          <p:cNvPr id="7" name="Grafik 6" descr="Ein Bild, das Kreis, Schrift, Text, Grafiken enthält.&#10;&#10;KI-generierte Inhalte können fehlerhaft sein.">
            <a:extLst>
              <a:ext uri="{FF2B5EF4-FFF2-40B4-BE49-F238E27FC236}">
                <a16:creationId xmlns:a16="http://schemas.microsoft.com/office/drawing/2014/main" id="{6165D849-C80B-CBFF-FBEE-68B83A1882D7}"/>
              </a:ext>
            </a:extLst>
          </p:cNvPr>
          <p:cNvPicPr>
            <a:picLocks noChangeAspect="1"/>
          </p:cNvPicPr>
          <p:nvPr userDrawn="1"/>
        </p:nvPicPr>
        <p:blipFill>
          <a:blip r:embed="rId15"/>
          <a:stretch>
            <a:fillRect/>
          </a:stretch>
        </p:blipFill>
        <p:spPr>
          <a:xfrm>
            <a:off x="10262803" y="5370163"/>
            <a:ext cx="1635509" cy="1294537"/>
          </a:xfrm>
          <a:prstGeom prst="rect">
            <a:avLst/>
          </a:prstGeom>
        </p:spPr>
      </p:pic>
      <p:sp>
        <p:nvSpPr>
          <p:cNvPr id="5" name="Textfeld 4">
            <a:extLst>
              <a:ext uri="{FF2B5EF4-FFF2-40B4-BE49-F238E27FC236}">
                <a16:creationId xmlns:a16="http://schemas.microsoft.com/office/drawing/2014/main" id="{CACFE440-353B-41A3-AE6C-F3541DAE8CA4}"/>
              </a:ext>
            </a:extLst>
          </p:cNvPr>
          <p:cNvSpPr txBox="1"/>
          <p:nvPr userDrawn="1"/>
        </p:nvSpPr>
        <p:spPr>
          <a:xfrm>
            <a:off x="5699956" y="6367035"/>
            <a:ext cx="792088" cy="369332"/>
          </a:xfrm>
          <a:prstGeom prst="rect">
            <a:avLst/>
          </a:prstGeom>
          <a:noFill/>
        </p:spPr>
        <p:txBody>
          <a:bodyPr wrap="square" rtlCol="0">
            <a:spAutoFit/>
          </a:bodyPr>
          <a:lstStyle/>
          <a:p>
            <a:pPr algn="ctr"/>
            <a:fld id="{CBB4E2B3-EE28-4056-A7D0-CD107E15E103}" type="slidenum">
              <a:rPr lang="de-DE" smtClean="0"/>
              <a:pPr algn="ctr"/>
              <a:t>‹#›</a:t>
            </a:fld>
            <a:endParaRPr lang="de-DE" dirty="0"/>
          </a:p>
        </p:txBody>
      </p:sp>
    </p:spTree>
    <p:extLst>
      <p:ext uri="{BB962C8B-B14F-4D97-AF65-F5344CB8AC3E}">
        <p14:creationId xmlns:p14="http://schemas.microsoft.com/office/powerpoint/2010/main" val="1623911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1" r:id="rId6"/>
    <p:sldLayoutId id="2147483657" r:id="rId7"/>
    <p:sldLayoutId id="2147483658" r:id="rId8"/>
    <p:sldLayoutId id="2147483659" r:id="rId9"/>
    <p:sldLayoutId id="2147483660" r:id="rId10"/>
  </p:sldLayoutIdLst>
  <p:hf hdr="0" ftr="0" dt="0"/>
  <p:txStyles>
    <p:titleStyle>
      <a:lvl1pPr algn="l" defTabSz="914400" rtl="0" eaLnBrk="1" latinLnBrk="0" hangingPunct="1">
        <a:lnSpc>
          <a:spcPct val="90000"/>
        </a:lnSpc>
        <a:spcBef>
          <a:spcPct val="0"/>
        </a:spcBef>
        <a:buNone/>
        <a:defRPr sz="3200" b="1" kern="1200">
          <a:solidFill>
            <a:srgbClr val="05284F"/>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FBB600"/>
        </a:buClr>
        <a:buFont typeface="Systemschrift Normal"/>
        <a:buChar char="‣"/>
        <a:defRPr sz="2400" kern="1200">
          <a:solidFill>
            <a:schemeClr val="tx1"/>
          </a:solidFill>
          <a:latin typeface="Aptos" panose="020B0004020202020204" pitchFamily="34" charset="0"/>
          <a:ea typeface="+mn-ea"/>
          <a:cs typeface="+mn-cs"/>
        </a:defRPr>
      </a:lvl1pPr>
      <a:lvl2pPr marL="453600" indent="-228600" algn="l" defTabSz="914400" rtl="0" eaLnBrk="1" latinLnBrk="0" hangingPunct="1">
        <a:lnSpc>
          <a:spcPct val="90000"/>
        </a:lnSpc>
        <a:spcBef>
          <a:spcPts val="500"/>
        </a:spcBef>
        <a:buClr>
          <a:srgbClr val="FBB600"/>
        </a:buClr>
        <a:buFont typeface="Systemschrift Normal"/>
        <a:buChar char="‣"/>
        <a:defRPr sz="2000" kern="1200">
          <a:solidFill>
            <a:schemeClr val="tx1"/>
          </a:solidFill>
          <a:latin typeface="Aptos" panose="020B0004020202020204" pitchFamily="34" charset="0"/>
          <a:ea typeface="+mn-ea"/>
          <a:cs typeface="+mn-cs"/>
        </a:defRPr>
      </a:lvl2pPr>
      <a:lvl3pPr marL="684000" indent="-228600" algn="l" defTabSz="914400" rtl="0" eaLnBrk="1" latinLnBrk="0" hangingPunct="1">
        <a:lnSpc>
          <a:spcPct val="90000"/>
        </a:lnSpc>
        <a:spcBef>
          <a:spcPts val="500"/>
        </a:spcBef>
        <a:buClr>
          <a:srgbClr val="FBB600"/>
        </a:buClr>
        <a:buFont typeface="Systemschrift Normal"/>
        <a:buChar char="‣"/>
        <a:defRPr sz="2000" kern="1200">
          <a:solidFill>
            <a:schemeClr val="tx1"/>
          </a:solidFill>
          <a:latin typeface="Aptos" panose="020B0004020202020204" pitchFamily="34" charset="0"/>
          <a:ea typeface="+mn-ea"/>
          <a:cs typeface="+mn-cs"/>
        </a:defRPr>
      </a:lvl3pPr>
      <a:lvl4pPr marL="914400" indent="-228600" algn="l" defTabSz="914400" rtl="0" eaLnBrk="1" latinLnBrk="0" hangingPunct="1">
        <a:lnSpc>
          <a:spcPct val="90000"/>
        </a:lnSpc>
        <a:spcBef>
          <a:spcPts val="500"/>
        </a:spcBef>
        <a:buClr>
          <a:srgbClr val="FBB600"/>
        </a:buClr>
        <a:buFont typeface="Systemschrift Normal"/>
        <a:buChar char="‣"/>
        <a:defRPr sz="2000" kern="1200">
          <a:solidFill>
            <a:schemeClr val="tx1"/>
          </a:solidFill>
          <a:latin typeface="Aptos" panose="020B0004020202020204" pitchFamily="34" charset="0"/>
          <a:ea typeface="+mn-ea"/>
          <a:cs typeface="+mn-cs"/>
        </a:defRPr>
      </a:lvl4pPr>
      <a:lvl5pPr marL="1137600" indent="-228600" algn="l" defTabSz="914400" rtl="0" eaLnBrk="1" latinLnBrk="0" hangingPunct="1">
        <a:lnSpc>
          <a:spcPct val="90000"/>
        </a:lnSpc>
        <a:spcBef>
          <a:spcPts val="500"/>
        </a:spcBef>
        <a:buClr>
          <a:srgbClr val="FBB600"/>
        </a:buClr>
        <a:buFont typeface="Systemschrift Normal"/>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4" userDrawn="1">
          <p15:clr>
            <a:srgbClr val="F26B43"/>
          </p15:clr>
        </p15:guide>
        <p15:guide id="2" orient="horz" pos="1162" userDrawn="1">
          <p15:clr>
            <a:srgbClr val="F26B43"/>
          </p15:clr>
        </p15:guide>
        <p15:guide id="3" pos="7157" userDrawn="1">
          <p15:clr>
            <a:srgbClr val="F26B43"/>
          </p15:clr>
        </p15:guide>
        <p15:guide id="4" orient="horz" pos="3935" userDrawn="1">
          <p15:clr>
            <a:srgbClr val="F26B43"/>
          </p15:clr>
        </p15:guide>
        <p15:guide id="5" orient="horz" pos="980" userDrawn="1">
          <p15:clr>
            <a:srgbClr val="F26B43"/>
          </p15:clr>
        </p15:guide>
        <p15:guide id="6" pos="749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DFBB9C-E267-7BFC-7BAE-D7795C16DE80}"/>
              </a:ext>
            </a:extLst>
          </p:cNvPr>
          <p:cNvSpPr>
            <a:spLocks noGrp="1"/>
          </p:cNvSpPr>
          <p:nvPr>
            <p:ph type="ctrTitle"/>
          </p:nvPr>
        </p:nvSpPr>
        <p:spPr>
          <a:xfrm>
            <a:off x="862331" y="1194146"/>
            <a:ext cx="5991396" cy="2716294"/>
          </a:xfrm>
        </p:spPr>
        <p:txBody>
          <a:bodyPr/>
          <a:lstStyle/>
          <a:p>
            <a:r>
              <a:rPr lang="de-DE" dirty="0"/>
              <a:t>A </a:t>
            </a:r>
            <a:r>
              <a:rPr lang="de-DE" dirty="0" err="1"/>
              <a:t>thought</a:t>
            </a:r>
            <a:r>
              <a:rPr lang="de-DE" dirty="0"/>
              <a:t> </a:t>
            </a:r>
            <a:r>
              <a:rPr lang="de-DE" dirty="0" err="1"/>
              <a:t>experiment</a:t>
            </a:r>
            <a:r>
              <a:rPr lang="de-DE" dirty="0"/>
              <a:t>: </a:t>
            </a:r>
            <a:r>
              <a:rPr lang="de-DE" dirty="0" err="1"/>
              <a:t>detecting</a:t>
            </a:r>
            <a:r>
              <a:rPr lang="de-DE" dirty="0"/>
              <a:t> </a:t>
            </a:r>
            <a:r>
              <a:rPr lang="de-DE" dirty="0" err="1"/>
              <a:t>quantum</a:t>
            </a:r>
            <a:r>
              <a:rPr lang="de-DE" dirty="0"/>
              <a:t> </a:t>
            </a:r>
            <a:r>
              <a:rPr lang="de-DE" dirty="0" err="1"/>
              <a:t>bombs</a:t>
            </a:r>
            <a:br>
              <a:rPr lang="de-DE" dirty="0"/>
            </a:br>
            <a:br>
              <a:rPr lang="de-DE" dirty="0"/>
            </a:br>
            <a:r>
              <a:rPr lang="de-DE" sz="3200" dirty="0"/>
              <a:t>The </a:t>
            </a:r>
            <a:r>
              <a:rPr lang="de-DE" sz="3200" dirty="0" err="1"/>
              <a:t>Elitzur-Vaidman</a:t>
            </a:r>
            <a:r>
              <a:rPr lang="de-DE" sz="3200" dirty="0"/>
              <a:t> bomb </a:t>
            </a:r>
            <a:r>
              <a:rPr lang="de-DE" sz="3200" dirty="0" err="1"/>
              <a:t>tester</a:t>
            </a:r>
            <a:endParaRPr lang="en-GB" dirty="0"/>
          </a:p>
        </p:txBody>
      </p:sp>
      <p:sp>
        <p:nvSpPr>
          <p:cNvPr id="3" name="Untertitel 2">
            <a:extLst>
              <a:ext uri="{FF2B5EF4-FFF2-40B4-BE49-F238E27FC236}">
                <a16:creationId xmlns:a16="http://schemas.microsoft.com/office/drawing/2014/main" id="{FF48DD11-2D1E-9AEA-85A9-79A4131B0D18}"/>
              </a:ext>
            </a:extLst>
          </p:cNvPr>
          <p:cNvSpPr>
            <a:spLocks noGrp="1"/>
          </p:cNvSpPr>
          <p:nvPr>
            <p:ph type="subTitle" idx="1"/>
          </p:nvPr>
        </p:nvSpPr>
        <p:spPr>
          <a:xfrm>
            <a:off x="862331" y="4430110"/>
            <a:ext cx="6036193" cy="873447"/>
          </a:xfrm>
        </p:spPr>
        <p:txBody>
          <a:bodyPr/>
          <a:lstStyle/>
          <a:p>
            <a:r>
              <a:rPr lang="de-DE" b="1" dirty="0"/>
              <a:t>Jörg </a:t>
            </a:r>
            <a:r>
              <a:rPr lang="de-DE" b="1" dirty="0" err="1"/>
              <a:t>Thorwart</a:t>
            </a:r>
            <a:br>
              <a:rPr lang="de-DE" dirty="0"/>
            </a:br>
            <a:endParaRPr lang="de-DE" dirty="0"/>
          </a:p>
        </p:txBody>
      </p:sp>
    </p:spTree>
    <p:extLst>
      <p:ext uri="{BB962C8B-B14F-4D97-AF65-F5344CB8AC3E}">
        <p14:creationId xmlns:p14="http://schemas.microsoft.com/office/powerpoint/2010/main" val="3389207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6BC3C0D-A343-92CC-94C0-D320854AD6C5}"/>
              </a:ext>
            </a:extLst>
          </p:cNvPr>
          <p:cNvSpPr>
            <a:spLocks noGrp="1"/>
          </p:cNvSpPr>
          <p:nvPr>
            <p:ph idx="1"/>
          </p:nvPr>
        </p:nvSpPr>
        <p:spPr>
          <a:xfrm>
            <a:off x="655591" y="1555750"/>
            <a:ext cx="3784225" cy="4965820"/>
          </a:xfrm>
        </p:spPr>
        <p:txBody>
          <a:bodyPr/>
          <a:lstStyle/>
          <a:p>
            <a:r>
              <a:rPr lang="en-GB" dirty="0"/>
              <a:t>Let’s assume the photon took the upper path: it is</a:t>
            </a:r>
            <a:br>
              <a:rPr lang="en-GB" dirty="0"/>
            </a:br>
            <a:r>
              <a:rPr lang="en-GB" dirty="0"/>
              <a:t>in the state |up</a:t>
            </a:r>
            <a:r>
              <a:rPr lang="de-DE" dirty="0">
                <a:cs typeface="Tahoma" pitchFamily="2"/>
              </a:rPr>
              <a:t>⟩.</a:t>
            </a:r>
            <a:r>
              <a:rPr lang="en-GB" dirty="0"/>
              <a:t> </a:t>
            </a:r>
          </a:p>
          <a:p>
            <a:r>
              <a:rPr lang="en-GB" dirty="0"/>
              <a:t>The  bomb does not explode and the photon reaches beam splitter 2, where a new superposition state is created.</a:t>
            </a:r>
          </a:p>
          <a:p>
            <a:r>
              <a:rPr lang="en-GB" dirty="0">
                <a:latin typeface="+mj-lt"/>
                <a:ea typeface="Times New Roman" panose="02020603050405020304" pitchFamily="18" charset="0"/>
                <a:cs typeface="Times New Roman" panose="02020603050405020304" pitchFamily="18" charset="0"/>
              </a:rPr>
              <a:t>There is a 50% probability that the photon reaches detector 1, and likewise, a 50% probability that it reaches detector 2.</a:t>
            </a:r>
            <a:endParaRPr lang="de-DE" dirty="0">
              <a:latin typeface="+mj-lt"/>
            </a:endParaRPr>
          </a:p>
          <a:p>
            <a:endParaRPr lang="de-DE" dirty="0"/>
          </a:p>
          <a:p>
            <a:endParaRPr lang="de-DE" dirty="0"/>
          </a:p>
          <a:p>
            <a:endParaRPr lang="de-DE" dirty="0"/>
          </a:p>
        </p:txBody>
      </p:sp>
      <p:sp>
        <p:nvSpPr>
          <p:cNvPr id="3" name="Titel 2">
            <a:extLst>
              <a:ext uri="{FF2B5EF4-FFF2-40B4-BE49-F238E27FC236}">
                <a16:creationId xmlns:a16="http://schemas.microsoft.com/office/drawing/2014/main" id="{D592106F-F4CA-665B-AB86-DAAF9D3F1071}"/>
              </a:ext>
            </a:extLst>
          </p:cNvPr>
          <p:cNvSpPr>
            <a:spLocks noGrp="1"/>
          </p:cNvSpPr>
          <p:nvPr>
            <p:ph type="title"/>
          </p:nvPr>
        </p:nvSpPr>
        <p:spPr/>
        <p:txBody>
          <a:bodyPr/>
          <a:lstStyle/>
          <a:p>
            <a:r>
              <a:rPr lang="en-GB" dirty="0"/>
              <a:t>The bomb does not have to explode…</a:t>
            </a:r>
          </a:p>
        </p:txBody>
      </p:sp>
      <p:pic>
        <p:nvPicPr>
          <p:cNvPr id="6" name="Grafik 5" descr="Ein Bild, das Text, Screenshot, Diagramm enthält.&#10;&#10;KI-generierte Inhalte können fehlerhaft sein.">
            <a:extLst>
              <a:ext uri="{FF2B5EF4-FFF2-40B4-BE49-F238E27FC236}">
                <a16:creationId xmlns:a16="http://schemas.microsoft.com/office/drawing/2014/main" id="{59BC061E-C7DF-488A-A1C7-D05C34223515}"/>
              </a:ext>
            </a:extLst>
          </p:cNvPr>
          <p:cNvPicPr>
            <a:picLocks noChangeAspect="1"/>
          </p:cNvPicPr>
          <p:nvPr/>
        </p:nvPicPr>
        <p:blipFill>
          <a:blip r:embed="rId2"/>
          <a:stretch>
            <a:fillRect/>
          </a:stretch>
        </p:blipFill>
        <p:spPr>
          <a:xfrm>
            <a:off x="4571935" y="1844824"/>
            <a:ext cx="6564625" cy="3816424"/>
          </a:xfrm>
          <a:prstGeom prst="rect">
            <a:avLst/>
          </a:prstGeom>
        </p:spPr>
      </p:pic>
    </p:spTree>
    <p:extLst>
      <p:ext uri="{BB962C8B-B14F-4D97-AF65-F5344CB8AC3E}">
        <p14:creationId xmlns:p14="http://schemas.microsoft.com/office/powerpoint/2010/main" val="65919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Diagramm enthält.&#10;&#10;KI-generierte Inhalte können fehlerhaft sein.">
            <a:extLst>
              <a:ext uri="{FF2B5EF4-FFF2-40B4-BE49-F238E27FC236}">
                <a16:creationId xmlns:a16="http://schemas.microsoft.com/office/drawing/2014/main" id="{4C1CAD3A-99E0-B61A-DE55-78734023C783}"/>
              </a:ext>
            </a:extLst>
          </p:cNvPr>
          <p:cNvPicPr>
            <a:picLocks noChangeAspect="1"/>
          </p:cNvPicPr>
          <p:nvPr/>
        </p:nvPicPr>
        <p:blipFill>
          <a:blip r:embed="rId2"/>
          <a:stretch>
            <a:fillRect/>
          </a:stretch>
        </p:blipFill>
        <p:spPr>
          <a:xfrm>
            <a:off x="4571935" y="1844824"/>
            <a:ext cx="6564625" cy="3816424"/>
          </a:xfrm>
          <a:prstGeom prst="rect">
            <a:avLst/>
          </a:prstGeom>
        </p:spPr>
      </p:pic>
      <p:sp>
        <p:nvSpPr>
          <p:cNvPr id="2" name="Inhaltsplatzhalter 1">
            <a:extLst>
              <a:ext uri="{FF2B5EF4-FFF2-40B4-BE49-F238E27FC236}">
                <a16:creationId xmlns:a16="http://schemas.microsoft.com/office/drawing/2014/main" id="{0AFD885F-8C36-4C32-B5A9-6D1C1967A0D7}"/>
              </a:ext>
            </a:extLst>
          </p:cNvPr>
          <p:cNvSpPr>
            <a:spLocks noGrp="1"/>
          </p:cNvSpPr>
          <p:nvPr>
            <p:ph idx="1"/>
          </p:nvPr>
        </p:nvSpPr>
        <p:spPr>
          <a:xfrm>
            <a:off x="655592" y="1555750"/>
            <a:ext cx="4108510" cy="4688934"/>
          </a:xfrm>
        </p:spPr>
        <p:txBody>
          <a:bodyPr/>
          <a:lstStyle/>
          <a:p>
            <a:pPr>
              <a:spcAft>
                <a:spcPts val="600"/>
              </a:spcAft>
            </a:pPr>
            <a:r>
              <a:rPr lang="en-GB" sz="2400" dirty="0">
                <a:effectLst/>
                <a:latin typeface="+mn-lt"/>
                <a:ea typeface="Times New Roman" panose="02020603050405020304" pitchFamily="18" charset="0"/>
                <a:cs typeface="Times New Roman" panose="02020603050405020304" pitchFamily="18" charset="0"/>
              </a:rPr>
              <a:t>Observing the photon</a:t>
            </a:r>
            <a:br>
              <a:rPr lang="en-GB" sz="2400" dirty="0">
                <a:effectLst/>
                <a:latin typeface="+mn-lt"/>
                <a:ea typeface="Times New Roman" panose="02020603050405020304" pitchFamily="18" charset="0"/>
                <a:cs typeface="Times New Roman" panose="02020603050405020304" pitchFamily="18" charset="0"/>
              </a:rPr>
            </a:br>
            <a:r>
              <a:rPr lang="en-GB" sz="2400" dirty="0">
                <a:effectLst/>
                <a:latin typeface="+mn-lt"/>
                <a:ea typeface="Times New Roman" panose="02020603050405020304" pitchFamily="18" charset="0"/>
                <a:cs typeface="Times New Roman" panose="02020603050405020304" pitchFamily="18" charset="0"/>
              </a:rPr>
              <a:t>in detector 2 is only</a:t>
            </a:r>
            <a:br>
              <a:rPr lang="en-GB" sz="2400" dirty="0">
                <a:effectLst/>
                <a:latin typeface="+mn-lt"/>
                <a:ea typeface="Times New Roman" panose="02020603050405020304" pitchFamily="18" charset="0"/>
                <a:cs typeface="Times New Roman" panose="02020603050405020304" pitchFamily="18" charset="0"/>
              </a:rPr>
            </a:br>
            <a:r>
              <a:rPr lang="en-GB" sz="2400" dirty="0">
                <a:effectLst/>
                <a:latin typeface="+mn-lt"/>
                <a:ea typeface="Times New Roman" panose="02020603050405020304" pitchFamily="18" charset="0"/>
                <a:cs typeface="Times New Roman" panose="02020603050405020304" pitchFamily="18" charset="0"/>
              </a:rPr>
              <a:t>possible if the bomb</a:t>
            </a:r>
            <a:br>
              <a:rPr lang="en-GB" sz="2400" dirty="0">
                <a:effectLst/>
                <a:latin typeface="+mn-lt"/>
                <a:ea typeface="Times New Roman" panose="02020603050405020304" pitchFamily="18" charset="0"/>
                <a:cs typeface="Times New Roman" panose="02020603050405020304" pitchFamily="18" charset="0"/>
              </a:rPr>
            </a:br>
            <a:r>
              <a:rPr lang="en-GB" sz="2400" dirty="0">
                <a:effectLst/>
                <a:latin typeface="+mn-lt"/>
                <a:ea typeface="Times New Roman" panose="02020603050405020304" pitchFamily="18" charset="0"/>
                <a:cs typeface="Times New Roman" panose="02020603050405020304" pitchFamily="18" charset="0"/>
              </a:rPr>
              <a:t>is working. Hence, if</a:t>
            </a:r>
            <a:br>
              <a:rPr lang="en-GB" sz="2400" dirty="0">
                <a:effectLst/>
                <a:latin typeface="+mn-lt"/>
                <a:ea typeface="Times New Roman" panose="02020603050405020304" pitchFamily="18" charset="0"/>
                <a:cs typeface="Times New Roman" panose="02020603050405020304" pitchFamily="18" charset="0"/>
              </a:rPr>
            </a:br>
            <a:r>
              <a:rPr lang="en-GB" sz="2400" dirty="0">
                <a:effectLst/>
                <a:latin typeface="+mn-lt"/>
                <a:ea typeface="Times New Roman" panose="02020603050405020304" pitchFamily="18" charset="0"/>
                <a:cs typeface="Times New Roman" panose="02020603050405020304" pitchFamily="18" charset="0"/>
              </a:rPr>
              <a:t>the photon is detected</a:t>
            </a:r>
            <a:br>
              <a:rPr lang="en-GB" sz="2400" dirty="0">
                <a:effectLst/>
                <a:latin typeface="+mn-lt"/>
                <a:ea typeface="Times New Roman" panose="02020603050405020304" pitchFamily="18" charset="0"/>
                <a:cs typeface="Times New Roman" panose="02020603050405020304" pitchFamily="18" charset="0"/>
              </a:rPr>
            </a:br>
            <a:r>
              <a:rPr lang="en-GB" sz="2400" dirty="0">
                <a:effectLst/>
                <a:latin typeface="+mn-lt"/>
                <a:ea typeface="Times New Roman" panose="02020603050405020304" pitchFamily="18" charset="0"/>
                <a:cs typeface="Times New Roman" panose="02020603050405020304" pitchFamily="18" charset="0"/>
              </a:rPr>
              <a:t>in detector 2, we</a:t>
            </a:r>
            <a:br>
              <a:rPr lang="en-GB" sz="2400" dirty="0">
                <a:effectLst/>
                <a:latin typeface="+mn-lt"/>
                <a:ea typeface="Times New Roman" panose="02020603050405020304" pitchFamily="18" charset="0"/>
                <a:cs typeface="Times New Roman" panose="02020603050405020304" pitchFamily="18" charset="0"/>
              </a:rPr>
            </a:br>
            <a:r>
              <a:rPr lang="en-GB" sz="2400" dirty="0">
                <a:effectLst/>
                <a:latin typeface="+mn-lt"/>
                <a:ea typeface="Times New Roman" panose="02020603050405020304" pitchFamily="18" charset="0"/>
                <a:cs typeface="Times New Roman" panose="02020603050405020304" pitchFamily="18" charset="0"/>
              </a:rPr>
              <a:t>know for sure that</a:t>
            </a:r>
            <a:br>
              <a:rPr lang="en-GB" sz="2400" dirty="0">
                <a:effectLst/>
                <a:latin typeface="+mn-lt"/>
                <a:ea typeface="Times New Roman" panose="02020603050405020304" pitchFamily="18" charset="0"/>
                <a:cs typeface="Times New Roman" panose="02020603050405020304" pitchFamily="18" charset="0"/>
              </a:rPr>
            </a:br>
            <a:r>
              <a:rPr lang="en-GB" sz="2400" dirty="0">
                <a:effectLst/>
                <a:latin typeface="+mn-lt"/>
                <a:ea typeface="Times New Roman" panose="02020603050405020304" pitchFamily="18" charset="0"/>
                <a:cs typeface="Times New Roman" panose="02020603050405020304" pitchFamily="18" charset="0"/>
              </a:rPr>
              <a:t>the bomb is working –</a:t>
            </a:r>
            <a:br>
              <a:rPr lang="en-GB" sz="2400" dirty="0">
                <a:effectLst/>
                <a:latin typeface="+mn-lt"/>
                <a:ea typeface="Times New Roman" panose="02020603050405020304" pitchFamily="18" charset="0"/>
                <a:cs typeface="Times New Roman" panose="02020603050405020304" pitchFamily="18" charset="0"/>
              </a:rPr>
            </a:br>
            <a:r>
              <a:rPr lang="en-GB" sz="2400" dirty="0">
                <a:effectLst/>
                <a:latin typeface="+mn-lt"/>
                <a:ea typeface="Times New Roman" panose="02020603050405020304" pitchFamily="18" charset="0"/>
                <a:cs typeface="Times New Roman" panose="02020603050405020304" pitchFamily="18" charset="0"/>
              </a:rPr>
              <a:t>even if it didn’t</a:t>
            </a:r>
            <a:br>
              <a:rPr lang="en-GB" sz="2400" dirty="0">
                <a:effectLst/>
                <a:latin typeface="+mn-lt"/>
                <a:ea typeface="Times New Roman" panose="02020603050405020304" pitchFamily="18" charset="0"/>
                <a:cs typeface="Times New Roman" panose="02020603050405020304" pitchFamily="18" charset="0"/>
              </a:rPr>
            </a:br>
            <a:r>
              <a:rPr lang="en-GB" sz="2400" dirty="0">
                <a:effectLst/>
                <a:latin typeface="+mn-lt"/>
                <a:ea typeface="Times New Roman" panose="02020603050405020304" pitchFamily="18" charset="0"/>
                <a:cs typeface="Times New Roman" panose="02020603050405020304" pitchFamily="18" charset="0"/>
              </a:rPr>
              <a:t>explode.</a:t>
            </a:r>
          </a:p>
          <a:p>
            <a:pPr>
              <a:spcAft>
                <a:spcPts val="600"/>
              </a:spcAft>
            </a:pPr>
            <a:r>
              <a:rPr lang="en-GB" sz="2400" b="1" dirty="0">
                <a:effectLst/>
                <a:latin typeface="+mn-lt"/>
                <a:ea typeface="Times New Roman" panose="02020603050405020304" pitchFamily="18" charset="0"/>
                <a:cs typeface="Times New Roman" panose="02020603050405020304" pitchFamily="18" charset="0"/>
              </a:rPr>
              <a:t>This would not have</a:t>
            </a:r>
            <a:br>
              <a:rPr lang="en-GB" sz="2400" b="1" dirty="0">
                <a:effectLst/>
                <a:latin typeface="+mn-lt"/>
                <a:ea typeface="Times New Roman" panose="02020603050405020304" pitchFamily="18" charset="0"/>
                <a:cs typeface="Times New Roman" panose="02020603050405020304" pitchFamily="18" charset="0"/>
              </a:rPr>
            </a:br>
            <a:r>
              <a:rPr lang="en-GB" sz="2400" b="1" dirty="0">
                <a:effectLst/>
                <a:latin typeface="+mn-lt"/>
                <a:ea typeface="Times New Roman" panose="02020603050405020304" pitchFamily="18" charset="0"/>
                <a:cs typeface="Times New Roman" panose="02020603050405020304" pitchFamily="18" charset="0"/>
              </a:rPr>
              <a:t>been possible in</a:t>
            </a:r>
            <a:br>
              <a:rPr lang="en-GB" sz="2400" b="1" dirty="0">
                <a:effectLst/>
                <a:latin typeface="+mn-lt"/>
                <a:ea typeface="Times New Roman" panose="02020603050405020304" pitchFamily="18" charset="0"/>
                <a:cs typeface="Times New Roman" panose="02020603050405020304" pitchFamily="18" charset="0"/>
              </a:rPr>
            </a:br>
            <a:r>
              <a:rPr lang="en-GB" sz="2400" b="1" dirty="0">
                <a:effectLst/>
                <a:latin typeface="+mn-lt"/>
                <a:ea typeface="Times New Roman" panose="02020603050405020304" pitchFamily="18" charset="0"/>
                <a:cs typeface="Times New Roman" panose="02020603050405020304" pitchFamily="18" charset="0"/>
              </a:rPr>
              <a:t>classical physics!  </a:t>
            </a:r>
            <a:endParaRPr lang="de-DE" sz="2400" dirty="0">
              <a:effectLst/>
              <a:latin typeface="+mn-lt"/>
              <a:ea typeface="Times New Roman" panose="02020603050405020304" pitchFamily="18" charset="0"/>
              <a:cs typeface="Times New Roman" panose="02020603050405020304" pitchFamily="18" charset="0"/>
            </a:endParaRPr>
          </a:p>
          <a:p>
            <a:endParaRPr lang="de-DE" dirty="0"/>
          </a:p>
        </p:txBody>
      </p:sp>
      <p:sp>
        <p:nvSpPr>
          <p:cNvPr id="3" name="Titel 2">
            <a:extLst>
              <a:ext uri="{FF2B5EF4-FFF2-40B4-BE49-F238E27FC236}">
                <a16:creationId xmlns:a16="http://schemas.microsoft.com/office/drawing/2014/main" id="{703D6313-CDF6-9EC7-0C7F-B29E45E3831E}"/>
              </a:ext>
            </a:extLst>
          </p:cNvPr>
          <p:cNvSpPr>
            <a:spLocks noGrp="1"/>
          </p:cNvSpPr>
          <p:nvPr>
            <p:ph type="title"/>
          </p:nvPr>
        </p:nvSpPr>
        <p:spPr/>
        <p:txBody>
          <a:bodyPr/>
          <a:lstStyle/>
          <a:p>
            <a:r>
              <a:rPr lang="de-DE" dirty="0"/>
              <a:t>… </a:t>
            </a:r>
            <a:r>
              <a:rPr lang="en-GB" dirty="0"/>
              <a:t>for it to be identified as a working bomb</a:t>
            </a:r>
          </a:p>
        </p:txBody>
      </p:sp>
    </p:spTree>
    <p:extLst>
      <p:ext uri="{BB962C8B-B14F-4D97-AF65-F5344CB8AC3E}">
        <p14:creationId xmlns:p14="http://schemas.microsoft.com/office/powerpoint/2010/main" val="143723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DB271AE-1864-2507-3F2D-7FB1F7DAAAE4}"/>
              </a:ext>
            </a:extLst>
          </p:cNvPr>
          <p:cNvSpPr>
            <a:spLocks noGrp="1"/>
          </p:cNvSpPr>
          <p:nvPr>
            <p:ph idx="1"/>
          </p:nvPr>
        </p:nvSpPr>
        <p:spPr/>
        <p:txBody>
          <a:bodyPr/>
          <a:lstStyle/>
          <a:p>
            <a:r>
              <a:rPr lang="en-GB" dirty="0"/>
              <a:t>A single photon reaching detector 1 does not rule out that the bomb is working: there is still a 25% chance that the bomb is working.  </a:t>
            </a:r>
          </a:p>
          <a:p>
            <a:endParaRPr lang="en-GB" dirty="0"/>
          </a:p>
          <a:p>
            <a:r>
              <a:rPr lang="en-GB" dirty="0"/>
              <a:t>When repeating this “measurement” and constantly obtaining the same result (the bomb does not explode and the photon reaches detector 1), the probability that the bomb is working gets lower with every “measurement”. </a:t>
            </a:r>
          </a:p>
          <a:p>
            <a:pPr marL="0" indent="0">
              <a:buNone/>
            </a:pPr>
            <a:r>
              <a:rPr lang="en-GB" dirty="0"/>
              <a:t> </a:t>
            </a:r>
          </a:p>
          <a:p>
            <a:r>
              <a:rPr lang="en-GB" dirty="0"/>
              <a:t>The probability that the bomb is working will get lower and lower, but it will never be zero. That is due to the probabilistic aspect of a measurement in quantum physics.</a:t>
            </a:r>
          </a:p>
        </p:txBody>
      </p:sp>
      <p:sp>
        <p:nvSpPr>
          <p:cNvPr id="3" name="Titel 2">
            <a:extLst>
              <a:ext uri="{FF2B5EF4-FFF2-40B4-BE49-F238E27FC236}">
                <a16:creationId xmlns:a16="http://schemas.microsoft.com/office/drawing/2014/main" id="{38869C8D-C0BA-8ED8-5088-5DC9182FD0F2}"/>
              </a:ext>
            </a:extLst>
          </p:cNvPr>
          <p:cNvSpPr>
            <a:spLocks noGrp="1"/>
          </p:cNvSpPr>
          <p:nvPr>
            <p:ph type="title"/>
          </p:nvPr>
        </p:nvSpPr>
        <p:spPr/>
        <p:txBody>
          <a:bodyPr/>
          <a:lstStyle/>
          <a:p>
            <a:r>
              <a:rPr lang="de-DE" dirty="0"/>
              <a:t>Can </a:t>
            </a:r>
            <a:r>
              <a:rPr lang="en-US" dirty="0"/>
              <a:t>we also identify defective bombs? </a:t>
            </a:r>
          </a:p>
        </p:txBody>
      </p:sp>
    </p:spTree>
    <p:extLst>
      <p:ext uri="{BB962C8B-B14F-4D97-AF65-F5344CB8AC3E}">
        <p14:creationId xmlns:p14="http://schemas.microsoft.com/office/powerpoint/2010/main" val="2773109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C3B5184D-A036-435D-DFF7-22FD3B30A1CB}"/>
              </a:ext>
            </a:extLst>
          </p:cNvPr>
          <p:cNvSpPr>
            <a:spLocks noGrp="1"/>
          </p:cNvSpPr>
          <p:nvPr>
            <p:ph sz="half" idx="13"/>
          </p:nvPr>
        </p:nvSpPr>
        <p:spPr>
          <a:xfrm>
            <a:off x="658997" y="1552627"/>
            <a:ext cx="4284875" cy="4468661"/>
          </a:xfrm>
        </p:spPr>
        <p:txBody>
          <a:bodyPr/>
          <a:lstStyle/>
          <a:p>
            <a:r>
              <a:rPr lang="en-GB" dirty="0"/>
              <a:t>Use the „</a:t>
            </a:r>
            <a:r>
              <a:rPr lang="en-GB" i="1" u="sng" kern="0" dirty="0">
                <a:solidFill>
                  <a:srgbClr val="467886"/>
                </a:solidFill>
                <a:ea typeface="Times New Roman" panose="02020603050405020304" pitchFamily="18" charset="0"/>
                <a:cs typeface="Times New Roman" panose="02020603050405020304" pitchFamily="18" charset="0"/>
              </a:rPr>
              <a:t>Quantum</a:t>
            </a:r>
            <a:br>
              <a:rPr lang="en-GB" i="1" u="sng" kern="0" dirty="0">
                <a:solidFill>
                  <a:srgbClr val="467886"/>
                </a:solidFill>
                <a:ea typeface="Times New Roman" panose="02020603050405020304" pitchFamily="18" charset="0"/>
                <a:cs typeface="Times New Roman" panose="02020603050405020304" pitchFamily="18" charset="0"/>
              </a:rPr>
            </a:br>
            <a:r>
              <a:rPr lang="en-GB" i="1" u="sng" kern="0" dirty="0">
                <a:solidFill>
                  <a:srgbClr val="467886"/>
                </a:solidFill>
                <a:ea typeface="Times New Roman" panose="02020603050405020304" pitchFamily="18" charset="0"/>
                <a:cs typeface="Times New Roman" panose="02020603050405020304" pitchFamily="18" charset="0"/>
              </a:rPr>
              <a:t>Bomb Detection</a:t>
            </a:r>
            <a:r>
              <a:rPr lang="en-GB" dirty="0"/>
              <a:t>“</a:t>
            </a:r>
            <a:br>
              <a:rPr lang="en-GB" dirty="0"/>
            </a:br>
            <a:r>
              <a:rPr lang="en-GB" dirty="0"/>
              <a:t>animation of</a:t>
            </a:r>
            <a:br>
              <a:rPr lang="en-GB" dirty="0"/>
            </a:br>
            <a:r>
              <a:rPr lang="en-GB" dirty="0"/>
              <a:t>St. Andrews</a:t>
            </a:r>
            <a:br>
              <a:rPr lang="en-GB" dirty="0"/>
            </a:br>
            <a:r>
              <a:rPr lang="en-GB" dirty="0"/>
              <a:t>University (UK)</a:t>
            </a:r>
            <a:r>
              <a:rPr lang="en-GB" kern="0" dirty="0">
                <a:latin typeface="+mj-lt"/>
                <a:cs typeface="Times New Roman" panose="02020603050405020304" pitchFamily="18" charset="0"/>
              </a:rPr>
              <a:t>.</a:t>
            </a:r>
            <a:endParaRPr lang="en-GB" dirty="0">
              <a:latin typeface="+mj-lt"/>
            </a:endParaRPr>
          </a:p>
          <a:p>
            <a:endParaRPr lang="de-DE" dirty="0"/>
          </a:p>
          <a:p>
            <a:pPr marL="273050" indent="-273050">
              <a:buFont typeface="+mj-lt"/>
              <a:buAutoNum type="arabicPeriod"/>
            </a:pPr>
            <a:r>
              <a:rPr lang="en-GB" dirty="0"/>
              <a:t>Detect 10 bombs in a „Real Facility“.</a:t>
            </a:r>
            <a:br>
              <a:rPr lang="en-GB" dirty="0"/>
            </a:br>
            <a:endParaRPr lang="en-GB" dirty="0"/>
          </a:p>
          <a:p>
            <a:pPr marL="273050" indent="-273050">
              <a:buFont typeface="+mj-lt"/>
              <a:buAutoNum type="arabicPeriod"/>
            </a:pPr>
            <a:r>
              <a:rPr lang="en-GB" dirty="0"/>
              <a:t>Answer the questions about quantum bomb detection by clicking on the tab „Challenges“.</a:t>
            </a:r>
          </a:p>
        </p:txBody>
      </p:sp>
      <p:sp>
        <p:nvSpPr>
          <p:cNvPr id="3" name="Titel 2">
            <a:extLst>
              <a:ext uri="{FF2B5EF4-FFF2-40B4-BE49-F238E27FC236}">
                <a16:creationId xmlns:a16="http://schemas.microsoft.com/office/drawing/2014/main" id="{A8F6D02C-8256-03E2-2FB8-088F639415CE}"/>
              </a:ext>
            </a:extLst>
          </p:cNvPr>
          <p:cNvSpPr>
            <a:spLocks noGrp="1"/>
          </p:cNvSpPr>
          <p:nvPr>
            <p:ph type="title"/>
          </p:nvPr>
        </p:nvSpPr>
        <p:spPr/>
        <p:txBody>
          <a:bodyPr/>
          <a:lstStyle/>
          <a:p>
            <a:r>
              <a:rPr lang="en-GB" dirty="0"/>
              <a:t>Use and test your knowledge!</a:t>
            </a:r>
          </a:p>
        </p:txBody>
      </p:sp>
      <p:pic>
        <p:nvPicPr>
          <p:cNvPr id="9" name="Inhaltsplatzhalter 8" descr="Ein Bild, das Muster, nähen enthält.&#10;&#10;Automatisch generierte Beschreibung">
            <a:extLst>
              <a:ext uri="{FF2B5EF4-FFF2-40B4-BE49-F238E27FC236}">
                <a16:creationId xmlns:a16="http://schemas.microsoft.com/office/drawing/2014/main" id="{A01A689F-8D14-F03D-ECF3-30EDA8E7C07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328136" y="1556792"/>
            <a:ext cx="1615736" cy="1615736"/>
          </a:xfrm>
          <a:prstGeom prst="rect">
            <a:avLst/>
          </a:prstGeom>
        </p:spPr>
      </p:pic>
      <p:pic>
        <p:nvPicPr>
          <p:cNvPr id="10" name="Grafik 9" descr="Ein Bild, das Text, Screenshot, Diagramm, Design enthält.&#10;&#10;Automatisch generierte Beschreibung">
            <a:extLst>
              <a:ext uri="{FF2B5EF4-FFF2-40B4-BE49-F238E27FC236}">
                <a16:creationId xmlns:a16="http://schemas.microsoft.com/office/drawing/2014/main" id="{E28DA458-E3FD-383F-442B-F1AF7F5F2F80}"/>
              </a:ext>
            </a:extLst>
          </p:cNvPr>
          <p:cNvPicPr>
            <a:picLocks noChangeAspect="1"/>
          </p:cNvPicPr>
          <p:nvPr/>
        </p:nvPicPr>
        <p:blipFill>
          <a:blip r:embed="rId3"/>
          <a:stretch>
            <a:fillRect/>
          </a:stretch>
        </p:blipFill>
        <p:spPr>
          <a:xfrm>
            <a:off x="5303912" y="1844824"/>
            <a:ext cx="5832648" cy="3817976"/>
          </a:xfrm>
          <a:prstGeom prst="rect">
            <a:avLst/>
          </a:prstGeom>
        </p:spPr>
      </p:pic>
    </p:spTree>
    <p:extLst>
      <p:ext uri="{BB962C8B-B14F-4D97-AF65-F5344CB8AC3E}">
        <p14:creationId xmlns:p14="http://schemas.microsoft.com/office/powerpoint/2010/main" val="274023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CEE604-2EA4-C64E-6B52-772A05591BB9}"/>
              </a:ext>
            </a:extLst>
          </p:cNvPr>
          <p:cNvSpPr>
            <a:spLocks noGrp="1"/>
          </p:cNvSpPr>
          <p:nvPr>
            <p:ph idx="1"/>
          </p:nvPr>
        </p:nvSpPr>
        <p:spPr/>
        <p:txBody>
          <a:bodyPr/>
          <a:lstStyle/>
          <a:p>
            <a:r>
              <a:rPr lang="en-GB" sz="2400" dirty="0">
                <a:effectLst/>
                <a:latin typeface="Arial" panose="020B0604020202020204" pitchFamily="34" charset="0"/>
                <a:ea typeface="Times New Roman" panose="02020603050405020304" pitchFamily="18" charset="0"/>
                <a:cs typeface="Times New Roman" panose="02020603050405020304" pitchFamily="18" charset="0"/>
              </a:rPr>
              <a:t>Think of a batch of light-sensitive bombs: some of them are working and will explode when hit by a photon, while others are defective and will not explode.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de-DE" dirty="0"/>
          </a:p>
          <a:p>
            <a:endParaRPr lang="de-DE" dirty="0"/>
          </a:p>
          <a:p>
            <a:endParaRPr lang="de-DE" dirty="0"/>
          </a:p>
          <a:p>
            <a:endParaRPr lang="de-DE" dirty="0"/>
          </a:p>
          <a:p>
            <a:endParaRPr lang="de-DE" dirty="0"/>
          </a:p>
          <a:p>
            <a:endParaRPr lang="de-DE" dirty="0"/>
          </a:p>
          <a:p>
            <a:r>
              <a:rPr lang="en-GB" dirty="0">
                <a:latin typeface="Arial" panose="020B0604020202020204" pitchFamily="34" charset="0"/>
                <a:ea typeface="Times New Roman" panose="02020603050405020304" pitchFamily="18" charset="0"/>
                <a:cs typeface="Times New Roman" panose="02020603050405020304" pitchFamily="18" charset="0"/>
              </a:rPr>
              <a:t>Can you identify some of the working bombs without causing them to explode? </a:t>
            </a:r>
          </a:p>
          <a:p>
            <a:r>
              <a:rPr lang="en-GB" dirty="0">
                <a:latin typeface="Arial" panose="020B0604020202020204" pitchFamily="34" charset="0"/>
                <a:ea typeface="Times New Roman" panose="02020603050405020304" pitchFamily="18" charset="0"/>
                <a:cs typeface="Times New Roman" panose="02020603050405020304" pitchFamily="18" charset="0"/>
              </a:rPr>
              <a:t>Classically, that is not possible</a:t>
            </a:r>
            <a:r>
              <a:rPr lang="en-GB" dirty="0">
                <a:latin typeface="Arial" panose="020B0604020202020204" pitchFamily="34" charset="0"/>
                <a:ea typeface="Times New Roman" panose="02020603050405020304" pitchFamily="18" charset="0"/>
                <a:cs typeface="Arial" panose="020B0604020202020204" pitchFamily="34" charset="0"/>
              </a:rPr>
              <a:t>. </a:t>
            </a:r>
            <a:r>
              <a:rPr lang="en-GB" b="1" dirty="0">
                <a:latin typeface="Arial" panose="020B0604020202020204" pitchFamily="34" charset="0"/>
                <a:cs typeface="Arial" panose="020B0604020202020204" pitchFamily="34" charset="0"/>
              </a:rPr>
              <a:t>But with quantum physics, it is!</a:t>
            </a:r>
          </a:p>
        </p:txBody>
      </p:sp>
      <p:sp>
        <p:nvSpPr>
          <p:cNvPr id="3" name="Titel 2">
            <a:extLst>
              <a:ext uri="{FF2B5EF4-FFF2-40B4-BE49-F238E27FC236}">
                <a16:creationId xmlns:a16="http://schemas.microsoft.com/office/drawing/2014/main" id="{B4737E6D-72D4-7183-AC08-AF0E18DF1E01}"/>
              </a:ext>
            </a:extLst>
          </p:cNvPr>
          <p:cNvSpPr>
            <a:spLocks noGrp="1"/>
          </p:cNvSpPr>
          <p:nvPr>
            <p:ph type="title"/>
          </p:nvPr>
        </p:nvSpPr>
        <p:spPr>
          <a:xfrm>
            <a:off x="645670" y="512747"/>
            <a:ext cx="9266754" cy="922946"/>
          </a:xfrm>
        </p:spPr>
        <p:txBody>
          <a:bodyPr/>
          <a:lstStyle/>
          <a:p>
            <a:r>
              <a:rPr lang="en-GB" dirty="0"/>
              <a:t>Task: Identify whether a bomb is defective or working</a:t>
            </a:r>
          </a:p>
        </p:txBody>
      </p:sp>
      <p:pic>
        <p:nvPicPr>
          <p:cNvPr id="5" name="Picture 4">
            <a:extLst>
              <a:ext uri="{FF2B5EF4-FFF2-40B4-BE49-F238E27FC236}">
                <a16:creationId xmlns:a16="http://schemas.microsoft.com/office/drawing/2014/main" id="{F7BF2FBE-95E5-C589-8818-4780189BB8F6}"/>
              </a:ext>
            </a:extLst>
          </p:cNvPr>
          <p:cNvPicPr>
            <a:picLocks noChangeAspect="1"/>
          </p:cNvPicPr>
          <p:nvPr/>
        </p:nvPicPr>
        <p:blipFill>
          <a:blip r:embed="rId2"/>
          <a:srcRect t="19551" b="25850"/>
          <a:stretch>
            <a:fillRect/>
          </a:stretch>
        </p:blipFill>
        <p:spPr>
          <a:xfrm>
            <a:off x="767408" y="2296317"/>
            <a:ext cx="4149080" cy="2265366"/>
          </a:xfrm>
          <a:prstGeom prst="rect">
            <a:avLst/>
          </a:prstGeom>
        </p:spPr>
      </p:pic>
    </p:spTree>
    <p:extLst>
      <p:ext uri="{BB962C8B-B14F-4D97-AF65-F5344CB8AC3E}">
        <p14:creationId xmlns:p14="http://schemas.microsoft.com/office/powerpoint/2010/main" val="2559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Text, Screenshot, Diagramm enthält.&#10;&#10;KI-generierte Inhalte können fehlerhaft sein.">
            <a:extLst>
              <a:ext uri="{FF2B5EF4-FFF2-40B4-BE49-F238E27FC236}">
                <a16:creationId xmlns:a16="http://schemas.microsoft.com/office/drawing/2014/main" id="{909E9A75-051F-8CA5-3C3C-3642DFDD49CD}"/>
              </a:ext>
            </a:extLst>
          </p:cNvPr>
          <p:cNvPicPr>
            <a:picLocks noChangeAspect="1"/>
          </p:cNvPicPr>
          <p:nvPr/>
        </p:nvPicPr>
        <p:blipFill>
          <a:blip r:embed="rId2"/>
          <a:stretch>
            <a:fillRect/>
          </a:stretch>
        </p:blipFill>
        <p:spPr>
          <a:xfrm>
            <a:off x="3791744" y="1556792"/>
            <a:ext cx="7344816" cy="4269998"/>
          </a:xfrm>
          <a:prstGeom prst="rect">
            <a:avLst/>
          </a:prstGeom>
        </p:spPr>
      </p:pic>
      <p:sp>
        <p:nvSpPr>
          <p:cNvPr id="2" name="Inhaltsplatzhalter 1">
            <a:extLst>
              <a:ext uri="{FF2B5EF4-FFF2-40B4-BE49-F238E27FC236}">
                <a16:creationId xmlns:a16="http://schemas.microsoft.com/office/drawing/2014/main" id="{0180F1D6-02AC-80D5-B91C-FA8012CBCF66}"/>
              </a:ext>
            </a:extLst>
          </p:cNvPr>
          <p:cNvSpPr>
            <a:spLocks noGrp="1"/>
          </p:cNvSpPr>
          <p:nvPr>
            <p:ph idx="1"/>
          </p:nvPr>
        </p:nvSpPr>
        <p:spPr/>
        <p:txBody>
          <a:bodyPr/>
          <a:lstStyle/>
          <a:p>
            <a:r>
              <a:rPr lang="en-GB" dirty="0"/>
              <a:t>Place the bomb to</a:t>
            </a:r>
            <a:br>
              <a:rPr lang="en-GB" dirty="0"/>
            </a:br>
            <a:r>
              <a:rPr lang="en-GB" dirty="0"/>
              <a:t>be tested in the path</a:t>
            </a:r>
            <a:br>
              <a:rPr lang="en-GB" dirty="0"/>
            </a:br>
            <a:r>
              <a:rPr lang="en-GB" dirty="0"/>
              <a:t>of a Mach-Zehnder</a:t>
            </a:r>
            <a:br>
              <a:rPr lang="en-GB" dirty="0"/>
            </a:br>
            <a:r>
              <a:rPr lang="en-GB" dirty="0"/>
              <a:t>interferometer and</a:t>
            </a:r>
            <a:br>
              <a:rPr lang="en-GB" dirty="0"/>
            </a:br>
            <a:r>
              <a:rPr lang="en-GB" dirty="0"/>
              <a:t>„fire“ a single</a:t>
            </a:r>
            <a:br>
              <a:rPr lang="en-GB" dirty="0"/>
            </a:br>
            <a:r>
              <a:rPr lang="en-GB" dirty="0"/>
              <a:t>photon.  </a:t>
            </a:r>
            <a:br>
              <a:rPr lang="en-GB" dirty="0"/>
            </a:br>
            <a:br>
              <a:rPr lang="en-GB" dirty="0"/>
            </a:br>
            <a:br>
              <a:rPr lang="en-GB" dirty="0"/>
            </a:br>
            <a:br>
              <a:rPr lang="en-GB" dirty="0"/>
            </a:br>
            <a:br>
              <a:rPr lang="en-GB" dirty="0"/>
            </a:br>
            <a:br>
              <a:rPr lang="de-DE" sz="1800" dirty="0"/>
            </a:br>
            <a:endParaRPr lang="de-DE" sz="1800" dirty="0"/>
          </a:p>
          <a:p>
            <a:endParaRPr lang="de-DE" dirty="0"/>
          </a:p>
        </p:txBody>
      </p:sp>
      <p:sp>
        <p:nvSpPr>
          <p:cNvPr id="3" name="Titel 2">
            <a:extLst>
              <a:ext uri="{FF2B5EF4-FFF2-40B4-BE49-F238E27FC236}">
                <a16:creationId xmlns:a16="http://schemas.microsoft.com/office/drawing/2014/main" id="{2603C4B0-D0F5-3326-72D6-FC8200F5684A}"/>
              </a:ext>
            </a:extLst>
          </p:cNvPr>
          <p:cNvSpPr>
            <a:spLocks noGrp="1"/>
          </p:cNvSpPr>
          <p:nvPr>
            <p:ph type="title"/>
          </p:nvPr>
        </p:nvSpPr>
        <p:spPr/>
        <p:txBody>
          <a:bodyPr/>
          <a:lstStyle/>
          <a:p>
            <a:r>
              <a:rPr lang="en-GB" dirty="0"/>
              <a:t>With quantum physics we can do better!</a:t>
            </a:r>
          </a:p>
        </p:txBody>
      </p:sp>
    </p:spTree>
    <p:extLst>
      <p:ext uri="{BB962C8B-B14F-4D97-AF65-F5344CB8AC3E}">
        <p14:creationId xmlns:p14="http://schemas.microsoft.com/office/powerpoint/2010/main" val="1165586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Grafik 4" descr="Ein Bild, das Text, Screenshot, Diagramm enthält.&#10;&#10;KI-generierte Inhalte können fehlerhaft sein.">
            <a:extLst>
              <a:ext uri="{FF2B5EF4-FFF2-40B4-BE49-F238E27FC236}">
                <a16:creationId xmlns:a16="http://schemas.microsoft.com/office/drawing/2014/main" id="{09CE8993-AB1D-4717-BCDD-C634CB16D629}"/>
              </a:ext>
            </a:extLst>
          </p:cNvPr>
          <p:cNvPicPr>
            <a:picLocks noChangeAspect="1"/>
          </p:cNvPicPr>
          <p:nvPr/>
        </p:nvPicPr>
        <p:blipFill>
          <a:blip r:embed="rId2"/>
          <a:stretch>
            <a:fillRect/>
          </a:stretch>
        </p:blipFill>
        <p:spPr>
          <a:xfrm>
            <a:off x="4076494" y="1556793"/>
            <a:ext cx="7060066" cy="4104455"/>
          </a:xfrm>
          <a:prstGeom prst="rect">
            <a:avLst/>
          </a:prstGeom>
        </p:spPr>
      </p:pic>
      <p:sp>
        <p:nvSpPr>
          <p:cNvPr id="2" name="Inhaltsplatzhalter 1">
            <a:extLst>
              <a:ext uri="{FF2B5EF4-FFF2-40B4-BE49-F238E27FC236}">
                <a16:creationId xmlns:a16="http://schemas.microsoft.com/office/drawing/2014/main" id="{38FA85B4-ADF4-DB3E-851A-7C8CD8C4328E}"/>
              </a:ext>
            </a:extLst>
          </p:cNvPr>
          <p:cNvSpPr>
            <a:spLocks noGrp="1"/>
          </p:cNvSpPr>
          <p:nvPr>
            <p:ph idx="1"/>
          </p:nvPr>
        </p:nvSpPr>
        <p:spPr>
          <a:xfrm>
            <a:off x="654452" y="1556792"/>
            <a:ext cx="3641348" cy="4688934"/>
          </a:xfrm>
        </p:spPr>
        <p:txBody>
          <a:bodyPr/>
          <a:lstStyle/>
          <a:p>
            <a:r>
              <a:rPr lang="en-GB" dirty="0"/>
              <a:t>When hit by a photon,</a:t>
            </a:r>
            <a:br>
              <a:rPr lang="en-GB" dirty="0"/>
            </a:br>
            <a:r>
              <a:rPr lang="en-GB" dirty="0"/>
              <a:t>a defective bomb does</a:t>
            </a:r>
            <a:br>
              <a:rPr lang="en-GB" dirty="0"/>
            </a:br>
            <a:r>
              <a:rPr lang="en-GB" dirty="0"/>
              <a:t>not explode.</a:t>
            </a:r>
          </a:p>
          <a:p>
            <a:r>
              <a:rPr lang="en-GB" dirty="0"/>
              <a:t>The photon stays in a superposition state since</a:t>
            </a:r>
            <a:br>
              <a:rPr lang="en-GB" dirty="0"/>
            </a:br>
            <a:r>
              <a:rPr lang="en-GB" dirty="0"/>
              <a:t>it is not influenced by the bomb.</a:t>
            </a:r>
          </a:p>
          <a:p>
            <a:r>
              <a:rPr lang="en-GB" dirty="0"/>
              <a:t>Because of interference after beam splitter 2, it reaches detector 1. </a:t>
            </a:r>
          </a:p>
          <a:p>
            <a:endParaRPr lang="de-DE" dirty="0"/>
          </a:p>
        </p:txBody>
      </p:sp>
      <p:sp>
        <p:nvSpPr>
          <p:cNvPr id="3" name="Titel 2">
            <a:extLst>
              <a:ext uri="{FF2B5EF4-FFF2-40B4-BE49-F238E27FC236}">
                <a16:creationId xmlns:a16="http://schemas.microsoft.com/office/drawing/2014/main" id="{AA4EAF65-F4F8-753B-F464-733638908A4B}"/>
              </a:ext>
            </a:extLst>
          </p:cNvPr>
          <p:cNvSpPr>
            <a:spLocks noGrp="1"/>
          </p:cNvSpPr>
          <p:nvPr>
            <p:ph type="title"/>
          </p:nvPr>
        </p:nvSpPr>
        <p:spPr/>
        <p:txBody>
          <a:bodyPr/>
          <a:lstStyle/>
          <a:p>
            <a:r>
              <a:rPr lang="en-GB" dirty="0"/>
              <a:t>What happens when the bomb is defective? </a:t>
            </a:r>
          </a:p>
        </p:txBody>
      </p:sp>
    </p:spTree>
    <p:extLst>
      <p:ext uri="{BB962C8B-B14F-4D97-AF65-F5344CB8AC3E}">
        <p14:creationId xmlns:p14="http://schemas.microsoft.com/office/powerpoint/2010/main" val="150468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CE89EAA-E17A-E34D-2018-99762FAEF67B}"/>
              </a:ext>
            </a:extLst>
          </p:cNvPr>
          <p:cNvSpPr>
            <a:spLocks noGrp="1"/>
          </p:cNvSpPr>
          <p:nvPr>
            <p:ph idx="1"/>
          </p:nvPr>
        </p:nvSpPr>
        <p:spPr/>
        <p:txBody>
          <a:bodyPr/>
          <a:lstStyle/>
          <a:p>
            <a:endParaRPr lang="de-DE" dirty="0"/>
          </a:p>
          <a:p>
            <a:endParaRPr lang="de-DE" dirty="0"/>
          </a:p>
          <a:p>
            <a:endParaRPr lang="de-DE" dirty="0"/>
          </a:p>
          <a:p>
            <a:endParaRPr lang="de-DE" dirty="0"/>
          </a:p>
          <a:p>
            <a:pPr marL="0" indent="0">
              <a:buNone/>
            </a:pPr>
            <a:endParaRPr lang="de-DE" dirty="0"/>
          </a:p>
          <a:p>
            <a:endParaRPr lang="de-DE" dirty="0"/>
          </a:p>
          <a:p>
            <a:endParaRPr lang="de-DE" dirty="0"/>
          </a:p>
          <a:p>
            <a:endParaRPr lang="de-DE" dirty="0"/>
          </a:p>
          <a:p>
            <a:endParaRPr lang="de-DE" dirty="0"/>
          </a:p>
          <a:p>
            <a:r>
              <a:rPr lang="de-DE" dirty="0"/>
              <a:t> </a:t>
            </a:r>
          </a:p>
          <a:p>
            <a:pPr marL="0" indent="0">
              <a:buNone/>
            </a:pPr>
            <a:endParaRPr lang="de-DE" dirty="0"/>
          </a:p>
          <a:p>
            <a:pPr marL="225000" lvl="1" indent="0">
              <a:buNone/>
            </a:pPr>
            <a:endParaRPr lang="de-DE" dirty="0"/>
          </a:p>
          <a:p>
            <a:pPr marL="225000" lvl="1" indent="0">
              <a:buNone/>
            </a:pPr>
            <a:endParaRPr lang="de-DE" dirty="0"/>
          </a:p>
        </p:txBody>
      </p:sp>
      <p:sp>
        <p:nvSpPr>
          <p:cNvPr id="3" name="Titel 2">
            <a:extLst>
              <a:ext uri="{FF2B5EF4-FFF2-40B4-BE49-F238E27FC236}">
                <a16:creationId xmlns:a16="http://schemas.microsoft.com/office/drawing/2014/main" id="{03C34DF1-8B92-1A4F-B8EE-4AEF61DACE52}"/>
              </a:ext>
            </a:extLst>
          </p:cNvPr>
          <p:cNvSpPr>
            <a:spLocks noGrp="1"/>
          </p:cNvSpPr>
          <p:nvPr>
            <p:ph type="title"/>
          </p:nvPr>
        </p:nvSpPr>
        <p:spPr/>
        <p:txBody>
          <a:bodyPr/>
          <a:lstStyle/>
          <a:p>
            <a:r>
              <a:rPr lang="en-GB" dirty="0"/>
              <a:t>What happens when the bomb is working? </a:t>
            </a:r>
          </a:p>
        </p:txBody>
      </p:sp>
    </p:spTree>
    <p:extLst>
      <p:ext uri="{BB962C8B-B14F-4D97-AF65-F5344CB8AC3E}">
        <p14:creationId xmlns:p14="http://schemas.microsoft.com/office/powerpoint/2010/main" val="2305282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CE89EAA-E17A-E34D-2018-99762FAEF67B}"/>
              </a:ext>
            </a:extLst>
          </p:cNvPr>
          <p:cNvSpPr>
            <a:spLocks noGrp="1"/>
          </p:cNvSpPr>
          <p:nvPr>
            <p:ph idx="1"/>
          </p:nvPr>
        </p:nvSpPr>
        <p:spPr/>
        <p:txBody>
          <a:bodyPr/>
          <a:lstStyle/>
          <a:p>
            <a:r>
              <a:rPr lang="en-GB" dirty="0"/>
              <a:t>50% of all photons will</a:t>
            </a:r>
            <a:br>
              <a:rPr lang="en-GB" dirty="0"/>
            </a:br>
            <a:r>
              <a:rPr lang="en-GB" dirty="0"/>
              <a:t>make the bomb explode. </a:t>
            </a:r>
          </a:p>
          <a:p>
            <a:r>
              <a:rPr lang="en-GB" dirty="0"/>
              <a:t>The other 50% reach the</a:t>
            </a:r>
            <a:br>
              <a:rPr lang="en-GB" dirty="0"/>
            </a:br>
            <a:r>
              <a:rPr lang="en-GB" dirty="0"/>
              <a:t>two detectors. Half of</a:t>
            </a:r>
            <a:br>
              <a:rPr lang="en-GB" dirty="0"/>
            </a:br>
            <a:r>
              <a:rPr lang="en-GB" dirty="0"/>
              <a:t>those photons (i.e. 25%</a:t>
            </a:r>
            <a:br>
              <a:rPr lang="en-GB" dirty="0"/>
            </a:br>
            <a:r>
              <a:rPr lang="en-GB" dirty="0"/>
              <a:t>of all photons) reach</a:t>
            </a:r>
            <a:br>
              <a:rPr lang="en-GB" dirty="0"/>
            </a:br>
            <a:r>
              <a:rPr lang="en-GB" dirty="0"/>
              <a:t>detector 1, the other</a:t>
            </a:r>
            <a:br>
              <a:rPr lang="en-GB" dirty="0"/>
            </a:br>
            <a:r>
              <a:rPr lang="en-GB" dirty="0"/>
              <a:t>half (25%) reach</a:t>
            </a:r>
            <a:br>
              <a:rPr lang="en-GB" dirty="0"/>
            </a:br>
            <a:r>
              <a:rPr lang="en-GB" dirty="0"/>
              <a:t>detector 2.</a:t>
            </a:r>
          </a:p>
          <a:p>
            <a:r>
              <a:rPr lang="en-GB" dirty="0"/>
              <a:t>Explain why. </a:t>
            </a:r>
          </a:p>
          <a:p>
            <a:pPr marL="0" indent="0">
              <a:buNone/>
            </a:pPr>
            <a:endParaRPr lang="de-DE" dirty="0"/>
          </a:p>
          <a:p>
            <a:pPr marL="225000" lvl="1" indent="0">
              <a:buNone/>
            </a:pPr>
            <a:endParaRPr lang="de-DE" dirty="0"/>
          </a:p>
          <a:p>
            <a:pPr marL="225000" lvl="1" indent="0">
              <a:buNone/>
            </a:pPr>
            <a:endParaRPr lang="de-DE" dirty="0"/>
          </a:p>
        </p:txBody>
      </p:sp>
      <p:sp>
        <p:nvSpPr>
          <p:cNvPr id="3" name="Titel 2">
            <a:extLst>
              <a:ext uri="{FF2B5EF4-FFF2-40B4-BE49-F238E27FC236}">
                <a16:creationId xmlns:a16="http://schemas.microsoft.com/office/drawing/2014/main" id="{03C34DF1-8B92-1A4F-B8EE-4AEF61DACE52}"/>
              </a:ext>
            </a:extLst>
          </p:cNvPr>
          <p:cNvSpPr>
            <a:spLocks noGrp="1"/>
          </p:cNvSpPr>
          <p:nvPr>
            <p:ph type="title"/>
          </p:nvPr>
        </p:nvSpPr>
        <p:spPr/>
        <p:txBody>
          <a:bodyPr/>
          <a:lstStyle/>
          <a:p>
            <a:r>
              <a:rPr lang="en-GB" dirty="0"/>
              <a:t>What happens when the bomb is working? </a:t>
            </a:r>
          </a:p>
        </p:txBody>
      </p:sp>
      <p:pic>
        <p:nvPicPr>
          <p:cNvPr id="4" name="Grafik 3" descr="Ein Bild, das Text, Screenshot, Diagramm enthält.&#10;&#10;KI-generierte Inhalte können fehlerhaft sein.">
            <a:extLst>
              <a:ext uri="{FF2B5EF4-FFF2-40B4-BE49-F238E27FC236}">
                <a16:creationId xmlns:a16="http://schemas.microsoft.com/office/drawing/2014/main" id="{6BB344F3-B8F3-47E5-9A28-02778739B291}"/>
              </a:ext>
            </a:extLst>
          </p:cNvPr>
          <p:cNvPicPr>
            <a:picLocks noChangeAspect="1"/>
          </p:cNvPicPr>
          <p:nvPr/>
        </p:nvPicPr>
        <p:blipFill>
          <a:blip r:embed="rId2"/>
          <a:stretch>
            <a:fillRect/>
          </a:stretch>
        </p:blipFill>
        <p:spPr>
          <a:xfrm>
            <a:off x="4571932" y="1844823"/>
            <a:ext cx="6564627" cy="3816425"/>
          </a:xfrm>
          <a:prstGeom prst="rect">
            <a:avLst/>
          </a:prstGeom>
        </p:spPr>
      </p:pic>
    </p:spTree>
    <p:extLst>
      <p:ext uri="{BB962C8B-B14F-4D97-AF65-F5344CB8AC3E}">
        <p14:creationId xmlns:p14="http://schemas.microsoft.com/office/powerpoint/2010/main" val="3400899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Grafik 3" descr="Ein Bild, das Text, Screenshot, Diagramm enthält.&#10;&#10;KI-generierte Inhalte können fehlerhaft sein.">
            <a:extLst>
              <a:ext uri="{FF2B5EF4-FFF2-40B4-BE49-F238E27FC236}">
                <a16:creationId xmlns:a16="http://schemas.microsoft.com/office/drawing/2014/main" id="{6BB344F3-B8F3-47E5-9A28-02778739B291}"/>
              </a:ext>
            </a:extLst>
          </p:cNvPr>
          <p:cNvPicPr>
            <a:picLocks noChangeAspect="1"/>
          </p:cNvPicPr>
          <p:nvPr/>
        </p:nvPicPr>
        <p:blipFill>
          <a:blip r:embed="rId2"/>
          <a:stretch>
            <a:fillRect/>
          </a:stretch>
        </p:blipFill>
        <p:spPr>
          <a:xfrm>
            <a:off x="4571934" y="1844825"/>
            <a:ext cx="6564625" cy="3816424"/>
          </a:xfrm>
          <a:prstGeom prst="rect">
            <a:avLst/>
          </a:prstGeom>
        </p:spPr>
      </p:pic>
      <p:sp>
        <p:nvSpPr>
          <p:cNvPr id="2" name="Inhaltsplatzhalter 1">
            <a:extLst>
              <a:ext uri="{FF2B5EF4-FFF2-40B4-BE49-F238E27FC236}">
                <a16:creationId xmlns:a16="http://schemas.microsoft.com/office/drawing/2014/main" id="{ECE89EAA-E17A-E34D-2018-99762FAEF67B}"/>
              </a:ext>
            </a:extLst>
          </p:cNvPr>
          <p:cNvSpPr>
            <a:spLocks noGrp="1"/>
          </p:cNvSpPr>
          <p:nvPr>
            <p:ph idx="1"/>
          </p:nvPr>
        </p:nvSpPr>
        <p:spPr/>
        <p:txBody>
          <a:bodyPr/>
          <a:lstStyle/>
          <a:p>
            <a:r>
              <a:rPr lang="en-GB" dirty="0"/>
              <a:t>When the bomb explodes,</a:t>
            </a:r>
            <a:br>
              <a:rPr lang="en-GB" dirty="0"/>
            </a:br>
            <a:r>
              <a:rPr lang="en-GB" dirty="0"/>
              <a:t>this is equivalent to per-</a:t>
            </a:r>
            <a:br>
              <a:rPr lang="en-GB" dirty="0"/>
            </a:br>
            <a:r>
              <a:rPr lang="en-GB" dirty="0"/>
              <a:t>forming a measurement.</a:t>
            </a:r>
            <a:br>
              <a:rPr lang="en-GB" dirty="0"/>
            </a:br>
            <a:r>
              <a:rPr lang="en-GB" dirty="0"/>
              <a:t>The measurement </a:t>
            </a:r>
            <a:r>
              <a:rPr lang="en-GB" b="1" dirty="0">
                <a:solidFill>
                  <a:srgbClr val="C00000"/>
                </a:solidFill>
              </a:rPr>
              <a:t>destroys</a:t>
            </a:r>
            <a:br>
              <a:rPr lang="en-GB" b="1" dirty="0">
                <a:solidFill>
                  <a:srgbClr val="C00000"/>
                </a:solidFill>
              </a:rPr>
            </a:br>
            <a:r>
              <a:rPr lang="en-GB" dirty="0"/>
              <a:t>the superposition state of</a:t>
            </a:r>
            <a:br>
              <a:rPr lang="en-GB" dirty="0"/>
            </a:br>
            <a:r>
              <a:rPr lang="en-GB" dirty="0"/>
              <a:t>the photon.</a:t>
            </a:r>
            <a:br>
              <a:rPr lang="en-GB" dirty="0"/>
            </a:br>
            <a:endParaRPr lang="en-GB" dirty="0"/>
          </a:p>
          <a:p>
            <a:r>
              <a:rPr lang="en-GB" dirty="0"/>
              <a:t>If the bomb explodes, we</a:t>
            </a:r>
            <a:br>
              <a:rPr lang="en-GB" dirty="0"/>
            </a:br>
            <a:r>
              <a:rPr lang="en-GB" dirty="0"/>
              <a:t>definitely know that the</a:t>
            </a:r>
            <a:br>
              <a:rPr lang="en-GB" dirty="0"/>
            </a:br>
            <a:r>
              <a:rPr lang="en-GB" dirty="0"/>
              <a:t>photon took the path the</a:t>
            </a:r>
            <a:br>
              <a:rPr lang="en-GB" dirty="0"/>
            </a:br>
            <a:r>
              <a:rPr lang="en-GB" dirty="0"/>
              <a:t>bomb was in, i.e. it took</a:t>
            </a:r>
            <a:br>
              <a:rPr lang="en-GB" dirty="0"/>
            </a:br>
            <a:r>
              <a:rPr lang="en-GB" dirty="0"/>
              <a:t>the lower path.</a:t>
            </a:r>
          </a:p>
          <a:p>
            <a:pPr marL="0" indent="0">
              <a:buNone/>
            </a:pPr>
            <a:endParaRPr lang="de-DE" dirty="0"/>
          </a:p>
          <a:p>
            <a:pPr marL="225000" lvl="1" indent="0">
              <a:buNone/>
            </a:pPr>
            <a:endParaRPr lang="de-DE" dirty="0"/>
          </a:p>
          <a:p>
            <a:pPr marL="225000" lvl="1" indent="0">
              <a:buNone/>
            </a:pPr>
            <a:endParaRPr lang="de-DE" dirty="0"/>
          </a:p>
        </p:txBody>
      </p:sp>
      <p:sp>
        <p:nvSpPr>
          <p:cNvPr id="3" name="Titel 2">
            <a:extLst>
              <a:ext uri="{FF2B5EF4-FFF2-40B4-BE49-F238E27FC236}">
                <a16:creationId xmlns:a16="http://schemas.microsoft.com/office/drawing/2014/main" id="{03C34DF1-8B92-1A4F-B8EE-4AEF61DACE52}"/>
              </a:ext>
            </a:extLst>
          </p:cNvPr>
          <p:cNvSpPr>
            <a:spLocks noGrp="1"/>
          </p:cNvSpPr>
          <p:nvPr>
            <p:ph type="title"/>
          </p:nvPr>
        </p:nvSpPr>
        <p:spPr/>
        <p:txBody>
          <a:bodyPr/>
          <a:lstStyle/>
          <a:p>
            <a:r>
              <a:rPr lang="en-GB" dirty="0"/>
              <a:t>What happens when the bomb is working? </a:t>
            </a:r>
          </a:p>
        </p:txBody>
      </p:sp>
    </p:spTree>
    <p:extLst>
      <p:ext uri="{BB962C8B-B14F-4D97-AF65-F5344CB8AC3E}">
        <p14:creationId xmlns:p14="http://schemas.microsoft.com/office/powerpoint/2010/main" val="1901016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CE89EAA-E17A-E34D-2018-99762FAEF67B}"/>
              </a:ext>
            </a:extLst>
          </p:cNvPr>
          <p:cNvSpPr>
            <a:spLocks noGrp="1"/>
          </p:cNvSpPr>
          <p:nvPr>
            <p:ph idx="1"/>
          </p:nvPr>
        </p:nvSpPr>
        <p:spPr/>
        <p:txBody>
          <a:bodyPr/>
          <a:lstStyle/>
          <a:p>
            <a:r>
              <a:rPr lang="en-GB" dirty="0"/>
              <a:t>So, with a probability of</a:t>
            </a:r>
            <a:br>
              <a:rPr lang="en-GB" dirty="0"/>
            </a:br>
            <a:r>
              <a:rPr lang="en-GB" dirty="0"/>
              <a:t>50%, the photon takes</a:t>
            </a:r>
            <a:br>
              <a:rPr lang="en-GB" dirty="0"/>
            </a:br>
            <a:r>
              <a:rPr lang="en-GB" dirty="0"/>
              <a:t>the lower path and the</a:t>
            </a:r>
            <a:br>
              <a:rPr lang="en-GB" dirty="0"/>
            </a:br>
            <a:r>
              <a:rPr lang="en-GB" dirty="0"/>
              <a:t>bomb will explode.</a:t>
            </a:r>
          </a:p>
          <a:p>
            <a:r>
              <a:rPr lang="en-GB" dirty="0"/>
              <a:t>And similarly, with a</a:t>
            </a:r>
            <a:br>
              <a:rPr lang="en-GB" dirty="0"/>
            </a:br>
            <a:r>
              <a:rPr lang="en-GB" dirty="0"/>
              <a:t>probability of 50%, the</a:t>
            </a:r>
            <a:br>
              <a:rPr lang="en-GB" dirty="0"/>
            </a:br>
            <a:r>
              <a:rPr lang="en-GB" dirty="0"/>
              <a:t>photon takes the upper</a:t>
            </a:r>
            <a:br>
              <a:rPr lang="en-GB" dirty="0"/>
            </a:br>
            <a:r>
              <a:rPr lang="en-GB" dirty="0"/>
              <a:t>path and the bomb will</a:t>
            </a:r>
            <a:br>
              <a:rPr lang="en-GB" dirty="0"/>
            </a:br>
            <a:r>
              <a:rPr lang="en-GB" dirty="0"/>
              <a:t>not explode. </a:t>
            </a:r>
          </a:p>
          <a:p>
            <a:pPr marL="0" indent="0">
              <a:buNone/>
            </a:pPr>
            <a:endParaRPr lang="de-DE" dirty="0"/>
          </a:p>
          <a:p>
            <a:pPr marL="225000" lvl="1" indent="0">
              <a:buNone/>
            </a:pPr>
            <a:endParaRPr lang="de-DE" dirty="0"/>
          </a:p>
          <a:p>
            <a:pPr marL="225000" lvl="1" indent="0">
              <a:buNone/>
            </a:pPr>
            <a:endParaRPr lang="de-DE" dirty="0"/>
          </a:p>
        </p:txBody>
      </p:sp>
      <p:sp>
        <p:nvSpPr>
          <p:cNvPr id="3" name="Titel 2">
            <a:extLst>
              <a:ext uri="{FF2B5EF4-FFF2-40B4-BE49-F238E27FC236}">
                <a16:creationId xmlns:a16="http://schemas.microsoft.com/office/drawing/2014/main" id="{03C34DF1-8B92-1A4F-B8EE-4AEF61DACE52}"/>
              </a:ext>
            </a:extLst>
          </p:cNvPr>
          <p:cNvSpPr>
            <a:spLocks noGrp="1"/>
          </p:cNvSpPr>
          <p:nvPr>
            <p:ph type="title"/>
          </p:nvPr>
        </p:nvSpPr>
        <p:spPr/>
        <p:txBody>
          <a:bodyPr/>
          <a:lstStyle/>
          <a:p>
            <a:r>
              <a:rPr lang="en-GB" dirty="0"/>
              <a:t>What happens when the bomb is working? </a:t>
            </a:r>
          </a:p>
        </p:txBody>
      </p:sp>
      <p:pic>
        <p:nvPicPr>
          <p:cNvPr id="5" name="Grafik 4" descr="Ein Bild, das Text, Screenshot, Diagramm enthält.&#10;&#10;KI-generierte Inhalte können fehlerhaft sein.">
            <a:extLst>
              <a:ext uri="{FF2B5EF4-FFF2-40B4-BE49-F238E27FC236}">
                <a16:creationId xmlns:a16="http://schemas.microsoft.com/office/drawing/2014/main" id="{BEB77B80-1616-41ED-B750-EB1F724DD420}"/>
              </a:ext>
            </a:extLst>
          </p:cNvPr>
          <p:cNvPicPr>
            <a:picLocks noChangeAspect="1"/>
          </p:cNvPicPr>
          <p:nvPr/>
        </p:nvPicPr>
        <p:blipFill>
          <a:blip r:embed="rId2"/>
          <a:stretch>
            <a:fillRect/>
          </a:stretch>
        </p:blipFill>
        <p:spPr>
          <a:xfrm>
            <a:off x="4571932" y="1844823"/>
            <a:ext cx="6564627" cy="3816425"/>
          </a:xfrm>
          <a:prstGeom prst="rect">
            <a:avLst/>
          </a:prstGeom>
        </p:spPr>
      </p:pic>
    </p:spTree>
    <p:extLst>
      <p:ext uri="{BB962C8B-B14F-4D97-AF65-F5344CB8AC3E}">
        <p14:creationId xmlns:p14="http://schemas.microsoft.com/office/powerpoint/2010/main" val="116759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0EB1F7E-770C-70D5-F4CE-33DAF19F89B4}"/>
              </a:ext>
            </a:extLst>
          </p:cNvPr>
          <p:cNvSpPr>
            <a:spLocks noGrp="1"/>
          </p:cNvSpPr>
          <p:nvPr>
            <p:ph idx="1"/>
          </p:nvPr>
        </p:nvSpPr>
        <p:spPr>
          <a:xfrm>
            <a:off x="655592" y="1555750"/>
            <a:ext cx="3712216" cy="4688934"/>
          </a:xfrm>
        </p:spPr>
        <p:txBody>
          <a:bodyPr/>
          <a:lstStyle/>
          <a:p>
            <a:pPr marL="0" indent="0">
              <a:spcAft>
                <a:spcPts val="600"/>
              </a:spcAft>
              <a:buNone/>
            </a:pPr>
            <a:r>
              <a:rPr lang="en-GB" b="1" dirty="0">
                <a:latin typeface="+mn-lt"/>
                <a:ea typeface="Times New Roman" panose="02020603050405020304" pitchFamily="18" charset="0"/>
                <a:cs typeface="Times New Roman" panose="02020603050405020304" pitchFamily="18" charset="0"/>
              </a:rPr>
              <a:t>SUMMARY</a:t>
            </a:r>
          </a:p>
          <a:p>
            <a:pPr>
              <a:spcAft>
                <a:spcPts val="600"/>
              </a:spcAft>
            </a:pPr>
            <a:r>
              <a:rPr lang="en-GB" dirty="0">
                <a:latin typeface="+mn-lt"/>
                <a:ea typeface="Times New Roman" panose="02020603050405020304" pitchFamily="18" charset="0"/>
                <a:cs typeface="Times New Roman" panose="02020603050405020304" pitchFamily="18" charset="0"/>
              </a:rPr>
              <a:t>There is </a:t>
            </a:r>
            <a:r>
              <a:rPr lang="en-GB" dirty="0">
                <a:effectLst/>
                <a:latin typeface="+mn-lt"/>
                <a:ea typeface="Times New Roman" panose="02020603050405020304" pitchFamily="18" charset="0"/>
                <a:cs typeface="Times New Roman" panose="02020603050405020304" pitchFamily="18" charset="0"/>
              </a:rPr>
              <a:t>a </a:t>
            </a:r>
            <a:r>
              <a:rPr lang="en-GB" dirty="0">
                <a:latin typeface="+mn-lt"/>
                <a:ea typeface="Times New Roman" panose="02020603050405020304" pitchFamily="18" charset="0"/>
                <a:cs typeface="Times New Roman" panose="02020603050405020304" pitchFamily="18" charset="0"/>
              </a:rPr>
              <a:t>50%</a:t>
            </a:r>
            <a:r>
              <a:rPr lang="en-GB" dirty="0">
                <a:effectLst/>
                <a:latin typeface="+mn-lt"/>
                <a:ea typeface="Times New Roman" panose="02020603050405020304" pitchFamily="18" charset="0"/>
                <a:cs typeface="Times New Roman" panose="02020603050405020304" pitchFamily="18" charset="0"/>
              </a:rPr>
              <a:t> probability that the bomb will explode.</a:t>
            </a:r>
          </a:p>
          <a:p>
            <a:pPr>
              <a:spcAft>
                <a:spcPts val="600"/>
              </a:spcAft>
            </a:pPr>
            <a:r>
              <a:rPr lang="en-GB" dirty="0">
                <a:effectLst/>
                <a:latin typeface="+mn-lt"/>
                <a:ea typeface="Times New Roman" panose="02020603050405020304" pitchFamily="18" charset="0"/>
                <a:cs typeface="Times New Roman" panose="02020603050405020304" pitchFamily="18" charset="0"/>
              </a:rPr>
              <a:t>If the bomb explodes, we definitely know that the</a:t>
            </a:r>
            <a:br>
              <a:rPr lang="en-GB" dirty="0">
                <a:effectLst/>
                <a:latin typeface="+mn-lt"/>
                <a:ea typeface="Times New Roman" panose="02020603050405020304" pitchFamily="18" charset="0"/>
                <a:cs typeface="Times New Roman" panose="02020603050405020304" pitchFamily="18" charset="0"/>
              </a:rPr>
            </a:br>
            <a:r>
              <a:rPr lang="en-GB" dirty="0">
                <a:effectLst/>
                <a:latin typeface="+mn-lt"/>
                <a:ea typeface="Times New Roman" panose="02020603050405020304" pitchFamily="18" charset="0"/>
                <a:cs typeface="Times New Roman" panose="02020603050405020304" pitchFamily="18" charset="0"/>
              </a:rPr>
              <a:t>photon took the lower path. </a:t>
            </a:r>
          </a:p>
          <a:p>
            <a:pPr>
              <a:spcAft>
                <a:spcPts val="600"/>
              </a:spcAft>
            </a:pPr>
            <a:r>
              <a:rPr lang="en-GB" dirty="0">
                <a:effectLst/>
                <a:latin typeface="+mn-lt"/>
                <a:ea typeface="Times New Roman" panose="02020603050405020304" pitchFamily="18" charset="0"/>
                <a:cs typeface="Times New Roman" panose="02020603050405020304" pitchFamily="18" charset="0"/>
              </a:rPr>
              <a:t>This is equivalent to measuring “Which path</a:t>
            </a:r>
            <a:br>
              <a:rPr lang="en-GB" dirty="0">
                <a:effectLst/>
                <a:latin typeface="+mn-lt"/>
                <a:ea typeface="Times New Roman" panose="02020603050405020304" pitchFamily="18" charset="0"/>
                <a:cs typeface="Times New Roman" panose="02020603050405020304" pitchFamily="18" charset="0"/>
              </a:rPr>
            </a:br>
            <a:r>
              <a:rPr lang="en-GB" dirty="0">
                <a:effectLst/>
                <a:latin typeface="+mn-lt"/>
                <a:ea typeface="Times New Roman" panose="02020603050405020304" pitchFamily="18" charset="0"/>
                <a:cs typeface="Times New Roman" panose="02020603050405020304" pitchFamily="18" charset="0"/>
              </a:rPr>
              <a:t>did the photon take?”. </a:t>
            </a:r>
          </a:p>
          <a:p>
            <a:pPr marL="449580">
              <a:spcAft>
                <a:spcPts val="600"/>
              </a:spcAft>
            </a:pPr>
            <a:endParaRPr lang="en-GB" sz="1800" dirty="0">
              <a:latin typeface="Arial" panose="020B0604020202020204" pitchFamily="34" charset="0"/>
              <a:ea typeface="Times New Roman" panose="02020603050405020304" pitchFamily="18" charset="0"/>
              <a:cs typeface="Times New Roman" panose="02020603050405020304" pitchFamily="18" charset="0"/>
            </a:endParaRPr>
          </a:p>
          <a:p>
            <a:pPr marL="449580">
              <a:spcAft>
                <a:spcPts val="6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a:spcAft>
                <a:spcPts val="600"/>
              </a:spcAft>
            </a:pP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064A3BAC-1F8D-9E79-2CE1-1E23A24ADF3E}"/>
              </a:ext>
            </a:extLst>
          </p:cNvPr>
          <p:cNvSpPr>
            <a:spLocks noGrp="1"/>
          </p:cNvSpPr>
          <p:nvPr>
            <p:ph type="title"/>
          </p:nvPr>
        </p:nvSpPr>
        <p:spPr/>
        <p:txBody>
          <a:bodyPr/>
          <a:lstStyle/>
          <a:p>
            <a:r>
              <a:rPr lang="de-DE" dirty="0" err="1"/>
              <a:t>What</a:t>
            </a:r>
            <a:r>
              <a:rPr lang="de-DE" dirty="0"/>
              <a:t> </a:t>
            </a:r>
            <a:r>
              <a:rPr lang="de-DE" dirty="0" err="1"/>
              <a:t>happens</a:t>
            </a:r>
            <a:r>
              <a:rPr lang="de-DE" dirty="0"/>
              <a:t> </a:t>
            </a:r>
            <a:r>
              <a:rPr lang="de-DE" dirty="0" err="1"/>
              <a:t>when</a:t>
            </a:r>
            <a:r>
              <a:rPr lang="de-DE" dirty="0"/>
              <a:t> </a:t>
            </a:r>
            <a:r>
              <a:rPr lang="de-DE" dirty="0" err="1"/>
              <a:t>the</a:t>
            </a:r>
            <a:r>
              <a:rPr lang="de-DE" dirty="0"/>
              <a:t> bomb </a:t>
            </a:r>
            <a:r>
              <a:rPr lang="de-DE" dirty="0" err="1"/>
              <a:t>is</a:t>
            </a:r>
            <a:r>
              <a:rPr lang="de-DE" dirty="0"/>
              <a:t> </a:t>
            </a:r>
            <a:r>
              <a:rPr lang="de-DE" dirty="0" err="1"/>
              <a:t>working</a:t>
            </a:r>
            <a:r>
              <a:rPr lang="de-DE" dirty="0"/>
              <a:t>?  </a:t>
            </a:r>
          </a:p>
        </p:txBody>
      </p:sp>
      <p:pic>
        <p:nvPicPr>
          <p:cNvPr id="5" name="Grafik 4" descr="Ein Bild, das Text, Screenshot, Diagramm enthält.&#10;&#10;KI-generierte Inhalte können fehlerhaft sein.">
            <a:extLst>
              <a:ext uri="{FF2B5EF4-FFF2-40B4-BE49-F238E27FC236}">
                <a16:creationId xmlns:a16="http://schemas.microsoft.com/office/drawing/2014/main" id="{584104FD-5000-4095-3D91-55FD1CFCF39A}"/>
              </a:ext>
            </a:extLst>
          </p:cNvPr>
          <p:cNvPicPr>
            <a:picLocks noChangeAspect="1"/>
          </p:cNvPicPr>
          <p:nvPr/>
        </p:nvPicPr>
        <p:blipFill>
          <a:blip r:embed="rId2"/>
          <a:stretch>
            <a:fillRect/>
          </a:stretch>
        </p:blipFill>
        <p:spPr>
          <a:xfrm>
            <a:off x="4583832" y="1844824"/>
            <a:ext cx="6552728" cy="3809507"/>
          </a:xfrm>
          <a:prstGeom prst="rect">
            <a:avLst/>
          </a:prstGeom>
        </p:spPr>
      </p:pic>
    </p:spTree>
    <p:extLst>
      <p:ext uri="{BB962C8B-B14F-4D97-AF65-F5344CB8AC3E}">
        <p14:creationId xmlns:p14="http://schemas.microsoft.com/office/powerpoint/2010/main" val="777572078"/>
      </p:ext>
    </p:extLst>
  </p:cSld>
  <p:clrMapOvr>
    <a:masterClrMapping/>
  </p:clrMapOvr>
</p:sld>
</file>

<file path=ppt/theme/theme1.xml><?xml version="1.0" encoding="utf-8"?>
<a:theme xmlns:a="http://schemas.openxmlformats.org/drawingml/2006/main" name="Office">
  <a:themeElements>
    <a:clrScheme name="Science on Stage 1">
      <a:dk1>
        <a:srgbClr val="052850"/>
      </a:dk1>
      <a:lt1>
        <a:srgbClr val="FFFFFF"/>
      </a:lt1>
      <a:dk2>
        <a:srgbClr val="6192C0"/>
      </a:dk2>
      <a:lt2>
        <a:srgbClr val="E9F3FF"/>
      </a:lt2>
      <a:accent1>
        <a:srgbClr val="FABB14"/>
      </a:accent1>
      <a:accent2>
        <a:srgbClr val="95C11F"/>
      </a:accent2>
      <a:accent3>
        <a:srgbClr val="EF7D00"/>
      </a:accent3>
      <a:accent4>
        <a:srgbClr val="009ED3"/>
      </a:accent4>
      <a:accent5>
        <a:srgbClr val="B83844"/>
      </a:accent5>
      <a:accent6>
        <a:srgbClr val="2A61A0"/>
      </a:accent6>
      <a:hlink>
        <a:srgbClr val="052850"/>
      </a:hlink>
      <a:folHlink>
        <a:srgbClr val="05285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25001_SonSDE_QC_PPT-Template EN_Aptos.pptx" id="{85D1630B-8335-4178-9483-F88ADFA77CE8}" vid="{4FAB81AB-316E-401C-822D-346C8A70DC5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bdec8a-3f2a-4143-907b-f144d9fa917e">
      <Terms xmlns="http://schemas.microsoft.com/office/infopath/2007/PartnerControls"/>
    </lcf76f155ced4ddcb4097134ff3c332f>
    <TaxCatchAll xmlns="7860be0e-ffc9-42e6-9b10-708e6cacedf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1C44D75695184FAADF36D81CC895CA" ma:contentTypeVersion="14" ma:contentTypeDescription="Create a new document." ma:contentTypeScope="" ma:versionID="5e6686e990bcbea8eb6e6355c26a184f">
  <xsd:schema xmlns:xsd="http://www.w3.org/2001/XMLSchema" xmlns:xs="http://www.w3.org/2001/XMLSchema" xmlns:p="http://schemas.microsoft.com/office/2006/metadata/properties" xmlns:ns2="bebdec8a-3f2a-4143-907b-f144d9fa917e" xmlns:ns3="7860be0e-ffc9-42e6-9b10-708e6cacedf8" targetNamespace="http://schemas.microsoft.com/office/2006/metadata/properties" ma:root="true" ma:fieldsID="16f5738ea0430f802c9240acc3e33e68" ns2:_="" ns3:_="">
    <xsd:import namespace="bebdec8a-3f2a-4143-907b-f144d9fa917e"/>
    <xsd:import namespace="7860be0e-ffc9-42e6-9b10-708e6cacedf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bdec8a-3f2a-4143-907b-f144d9fa91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a44ae6d-6acd-4b28-bed4-535d08515524"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60be0e-ffc9-42e6-9b10-708e6cacedf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e0e8b7e-b775-46ac-adea-368f68487cbe}" ma:internalName="TaxCatchAll" ma:showField="CatchAllData" ma:web="7860be0e-ffc9-42e6-9b10-708e6caced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620849-6C34-48CB-94EE-F330399D1482}">
  <ds:schemaRef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bebdec8a-3f2a-4143-907b-f144d9fa917e"/>
    <ds:schemaRef ds:uri="http://purl.org/dc/dcmitype/"/>
    <ds:schemaRef ds:uri="http://schemas.microsoft.com/office/infopath/2007/PartnerControls"/>
    <ds:schemaRef ds:uri="7860be0e-ffc9-42e6-9b10-708e6cacedf8"/>
    <ds:schemaRef ds:uri="http://purl.org/dc/terms/"/>
    <ds:schemaRef ds:uri="http://purl.org/dc/elements/1.1/"/>
  </ds:schemaRefs>
</ds:datastoreItem>
</file>

<file path=customXml/itemProps2.xml><?xml version="1.0" encoding="utf-8"?>
<ds:datastoreItem xmlns:ds="http://schemas.openxmlformats.org/officeDocument/2006/customXml" ds:itemID="{83A71606-3787-4C5C-91DE-F3A665AC3F7C}">
  <ds:schemaRefs>
    <ds:schemaRef ds:uri="http://schemas.microsoft.com/sharepoint/v3/contenttype/forms"/>
  </ds:schemaRefs>
</ds:datastoreItem>
</file>

<file path=customXml/itemProps3.xml><?xml version="1.0" encoding="utf-8"?>
<ds:datastoreItem xmlns:ds="http://schemas.openxmlformats.org/officeDocument/2006/customXml" ds:itemID="{7FA48FC9-6C6B-4C67-82D5-4AABBC338B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bdec8a-3f2a-4143-907b-f144d9fa917e"/>
    <ds:schemaRef ds:uri="7860be0e-ffc9-42e6-9b10-708e6caced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742</Words>
  <Application>Microsoft Office PowerPoint</Application>
  <PresentationFormat>Widescreen</PresentationFormat>
  <Paragraphs>68</Paragraphs>
  <Slides>13</Slides>
  <Notes>0</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Aptos Display</vt:lpstr>
      <vt:lpstr>Arial</vt:lpstr>
      <vt:lpstr>Calibri</vt:lpstr>
      <vt:lpstr>Systemschrift Normal</vt:lpstr>
      <vt:lpstr>Tahoma</vt:lpstr>
      <vt:lpstr>Times New Roman</vt:lpstr>
      <vt:lpstr>Office</vt:lpstr>
      <vt:lpstr>A thought experiment: detecting quantum bombs  The Elitzur-Vaidman bomb tester</vt:lpstr>
      <vt:lpstr>Task: Identify whether a bomb is defective or working</vt:lpstr>
      <vt:lpstr>With quantum physics we can do better!</vt:lpstr>
      <vt:lpstr>What happens when the bomb is defective? </vt:lpstr>
      <vt:lpstr>What happens when the bomb is working? </vt:lpstr>
      <vt:lpstr>What happens when the bomb is working? </vt:lpstr>
      <vt:lpstr>What happens when the bomb is working? </vt:lpstr>
      <vt:lpstr>What happens when the bomb is working? </vt:lpstr>
      <vt:lpstr>What happens when the bomb is working?  </vt:lpstr>
      <vt:lpstr>The bomb does not have to explode…</vt:lpstr>
      <vt:lpstr>… for it to be identified as a working bomb</vt:lpstr>
      <vt:lpstr>Can we also identify defective bombs? </vt:lpstr>
      <vt:lpstr>Use and test your knowledge!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Daniela Neumann</cp:lastModifiedBy>
  <cp:revision>152</cp:revision>
  <dcterms:created xsi:type="dcterms:W3CDTF">2021-01-06T08:44:14Z</dcterms:created>
  <dcterms:modified xsi:type="dcterms:W3CDTF">2026-02-20T17:00:04Z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492800</vt:r8>
  </property>
  <property fmtid="{D5CDD505-2E9C-101B-9397-08002B2CF9AE}" pid="3" name="ContentTypeId">
    <vt:lpwstr>0x010100891C44D75695184FAADF36D81CC895CA</vt:lpwstr>
  </property>
  <property fmtid="{D5CDD505-2E9C-101B-9397-08002B2CF9AE}" pid="4" name="MediaServiceImageTags">
    <vt:lpwstr/>
  </property>
</Properties>
</file>