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65" r:id="rId5"/>
    <p:sldId id="266" r:id="rId6"/>
    <p:sldId id="268" r:id="rId7"/>
    <p:sldId id="300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78" r:id="rId19"/>
    <p:sldId id="281" r:id="rId20"/>
    <p:sldId id="279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  <p:sldId id="296" r:id="rId35"/>
    <p:sldId id="297" r:id="rId36"/>
    <p:sldId id="298" r:id="rId37"/>
    <p:sldId id="299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5F"/>
    <a:srgbClr val="05284F"/>
    <a:srgbClr val="00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8F0C7-F4BB-4294-B135-88683F3539BE}" v="1" dt="2025-11-04T11:12:42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7"/>
    <p:restoredTop sz="94726"/>
  </p:normalViewPr>
  <p:slideViewPr>
    <p:cSldViewPr snapToGrid="0" snapToObjects="1">
      <p:cViewPr varScale="1">
        <p:scale>
          <a:sx n="78" d="100"/>
          <a:sy n="78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AD893A-10A7-9F93-B704-643DB826A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C4206F-C20B-9B38-468B-801E9742E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A6F6E-DBE8-D44E-BD30-832D8CD3E4D4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15336E-DC37-6956-6BFB-62F0082AB9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E7F448-55CF-B270-7C25-A2D732DC64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8B25-BA85-3645-A775-85C1C3950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0828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5D08-090C-C040-928D-90DCD7ADA17C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5A14-0135-F848-8810-D07C9D09F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8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DFA3A53-DECF-8C41-99F4-1C5434C9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31" y="831528"/>
            <a:ext cx="5991396" cy="2716294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3920082"/>
            <a:ext cx="6036193" cy="1383475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8E02E2-0B77-E18F-ED70-D36A4327F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66542" y="360268"/>
            <a:ext cx="2127889" cy="1263433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7253AD5A-13C3-041E-6DAF-F86011CC8DDB}"/>
              </a:ext>
            </a:extLst>
          </p:cNvPr>
          <p:cNvSpPr txBox="1">
            <a:spLocks/>
          </p:cNvSpPr>
          <p:nvPr userDrawn="1"/>
        </p:nvSpPr>
        <p:spPr>
          <a:xfrm>
            <a:off x="862332" y="5769242"/>
            <a:ext cx="3589062" cy="599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stemschrift Norm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ptos" panose="020B0004020202020204" pitchFamily="34" charset="0"/>
              </a:rPr>
              <a:t>Taken </a:t>
            </a:r>
            <a:r>
              <a:rPr lang="de-DE" sz="1600" dirty="0" err="1">
                <a:latin typeface="Aptos" panose="020B0004020202020204" pitchFamily="34" charset="0"/>
              </a:rPr>
              <a:t>from</a:t>
            </a:r>
            <a:br>
              <a:rPr lang="de-DE" sz="1600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QUANTUM COMPUTING 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IN STEM EDUCATION</a:t>
            </a:r>
          </a:p>
        </p:txBody>
      </p:sp>
    </p:spTree>
    <p:extLst>
      <p:ext uri="{BB962C8B-B14F-4D97-AF65-F5344CB8AC3E}">
        <p14:creationId xmlns:p14="http://schemas.microsoft.com/office/powerpoint/2010/main" val="247524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557F8A-1CB4-7065-0090-7E2B39ADA277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5AA36E0-F5FE-3F8D-3547-30E05E3DD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8A805EB-E1A5-4D89-803C-E025D3E8CCDF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7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13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5E351F-5D43-E38A-F319-3B32857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70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488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364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50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 Förd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DFA3A53-DECF-8C41-99F4-1C5434C9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31" y="831528"/>
            <a:ext cx="5991396" cy="2716294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3920082"/>
            <a:ext cx="6036193" cy="1383475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8E02E2-0B77-E18F-ED70-D36A4327F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66542" y="360268"/>
            <a:ext cx="2127889" cy="1263433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7253AD5A-13C3-041E-6DAF-F86011CC8DDB}"/>
              </a:ext>
            </a:extLst>
          </p:cNvPr>
          <p:cNvSpPr txBox="1">
            <a:spLocks/>
          </p:cNvSpPr>
          <p:nvPr userDrawn="1"/>
        </p:nvSpPr>
        <p:spPr>
          <a:xfrm>
            <a:off x="862332" y="5769242"/>
            <a:ext cx="3589062" cy="599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stemschrift Norm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ptos" panose="020B0004020202020204" pitchFamily="34" charset="0"/>
              </a:rPr>
              <a:t>Taken </a:t>
            </a:r>
            <a:r>
              <a:rPr lang="de-DE" sz="1600" dirty="0" err="1">
                <a:latin typeface="Aptos" panose="020B0004020202020204" pitchFamily="34" charset="0"/>
              </a:rPr>
              <a:t>from</a:t>
            </a:r>
            <a:br>
              <a:rPr lang="de-DE" sz="1600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QUANTUM COMPUTING 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IN STEM EDUCATION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A42624B-EF67-E4C7-0A3B-63E9CC5F54AA}"/>
              </a:ext>
            </a:extLst>
          </p:cNvPr>
          <p:cNvGrpSpPr/>
          <p:nvPr userDrawn="1"/>
        </p:nvGrpSpPr>
        <p:grpSpPr>
          <a:xfrm>
            <a:off x="9548914" y="5555733"/>
            <a:ext cx="2171702" cy="747789"/>
            <a:chOff x="9548914" y="5555733"/>
            <a:chExt cx="2171702" cy="7477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692B9-E3E0-97E0-50CB-B8B1C36FAE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60CF847-C194-2CC8-7E44-DE99450CFB77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9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9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5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 Förd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98AAB-3F16-494D-B104-3A451F64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284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843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70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488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88DFFE0-A604-5600-7C19-169C5F86722C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16508B2-6B3A-1ED8-2FEE-1546C2404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6E696D4-526C-7063-5C6F-BD7D9930D53E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7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2B71E11-D4A8-04FC-7052-FD740FF5BD75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A035BAA-4742-E911-7A9D-E339240F4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92CBCAF-48CF-5A9A-5825-F31B265674BE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7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71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7766A1-0820-8C4C-B37C-81745ABD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0D0FA8-B299-E049-B331-07FC9268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591" y="1555750"/>
            <a:ext cx="10703785" cy="4688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1B20FCE-3ADE-E984-96D9-B4AA7AABB8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91405" y="322543"/>
            <a:ext cx="1895794" cy="11256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DFB0F5-AAF8-73AC-1722-5F0AC5FD7A4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10169" t="2969"/>
          <a:stretch/>
        </p:blipFill>
        <p:spPr>
          <a:xfrm>
            <a:off x="-1" y="0"/>
            <a:ext cx="547607" cy="5976642"/>
          </a:xfrm>
          <a:prstGeom prst="rect">
            <a:avLst/>
          </a:prstGeom>
        </p:spPr>
      </p:pic>
      <p:pic>
        <p:nvPicPr>
          <p:cNvPr id="7" name="Grafik 6" descr="Ein Bild, das Kreis, Schrift, Text, Grafiken enthält.&#10;&#10;KI-generierte Inhalte können fehlerhaft sein.">
            <a:extLst>
              <a:ext uri="{FF2B5EF4-FFF2-40B4-BE49-F238E27FC236}">
                <a16:creationId xmlns:a16="http://schemas.microsoft.com/office/drawing/2014/main" id="{6165D849-C80B-CBFF-FBEE-68B83A1882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62803" y="5370163"/>
            <a:ext cx="1635509" cy="129453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569D53A-C3D9-4DA6-BBD4-E76FED2FBBBF}"/>
              </a:ext>
            </a:extLst>
          </p:cNvPr>
          <p:cNvSpPr txBox="1"/>
          <p:nvPr userDrawn="1"/>
        </p:nvSpPr>
        <p:spPr>
          <a:xfrm>
            <a:off x="5760720" y="6361610"/>
            <a:ext cx="75764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C1C7DD-7620-4754-B088-6CC0CA671AB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9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1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5284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BB600"/>
        </a:buClr>
        <a:buFont typeface="Systemschrift Normal"/>
        <a:buChar char="‣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53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684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37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4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pos="7157" userDrawn="1">
          <p15:clr>
            <a:srgbClr val="F26B43"/>
          </p15:clr>
        </p15:guide>
        <p15:guide id="4" orient="horz" pos="3935" userDrawn="1">
          <p15:clr>
            <a:srgbClr val="F26B43"/>
          </p15:clr>
        </p15:guide>
        <p15:guide id="5" orient="horz" pos="980" userDrawn="1">
          <p15:clr>
            <a:srgbClr val="F26B43"/>
          </p15:clr>
        </p15:guide>
        <p15:guide id="6" pos="74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FBB9C-E267-7BFC-7BAE-D7795C16D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Basics </a:t>
            </a:r>
            <a:r>
              <a:rPr lang="de-DE" dirty="0" err="1"/>
              <a:t>of</a:t>
            </a:r>
            <a:br>
              <a:rPr lang="de-DE" dirty="0"/>
            </a:b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physics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48DD11-2D1E-9AEA-85A9-79A4131B0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12 June 2025</a:t>
            </a:r>
          </a:p>
          <a:p>
            <a:r>
              <a:rPr lang="de-DE" b="1" dirty="0"/>
              <a:t>Aleksandr Sorokin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20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F1E416F-1152-4D9B-B4CC-0DD320960A16}"/>
              </a:ext>
            </a:extLst>
          </p:cNvPr>
          <p:cNvSpPr/>
          <p:nvPr/>
        </p:nvSpPr>
        <p:spPr>
          <a:xfrm>
            <a:off x="4953000" y="3149084"/>
            <a:ext cx="2088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dirty="0">
                <a:latin typeface="Source Sans Pro Black" pitchFamily="34"/>
                <a:cs typeface="Tahoma" pitchFamily="2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1108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Photons do hit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screen at certain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points (so they really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are particles).</a:t>
            </a:r>
          </a:p>
          <a:p>
            <a:endParaRPr lang="en-US" dirty="0">
              <a:cs typeface="Tahoma" pitchFamily="2"/>
            </a:endParaRPr>
          </a:p>
          <a:p>
            <a:endParaRPr lang="en-US" dirty="0">
              <a:cs typeface="Tahoma" pitchFamily="2"/>
            </a:endParaRPr>
          </a:p>
          <a:p>
            <a:pPr lvl="0">
              <a:spcBef>
                <a:spcPts val="2551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But the pattern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suggests that these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particles behave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like waves.</a:t>
            </a:r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8623C5-EEE3-4CA5-8715-1DB4784CC2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6294" y="2883165"/>
            <a:ext cx="4903200" cy="14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Quantum state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Every object can be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described by a </a:t>
            </a:r>
            <a:r>
              <a:rPr lang="en-US" i="1" dirty="0">
                <a:cs typeface="Tahoma" pitchFamily="2"/>
              </a:rPr>
              <a:t>state</a:t>
            </a:r>
            <a:r>
              <a:rPr lang="en-US" dirty="0">
                <a:cs typeface="Tahoma" pitchFamily="2"/>
              </a:rPr>
              <a:t>.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In this case, if photon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passes through slit 0,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it is in state |0⟩.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If it passes through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slit 1, it is in state |1⟩.</a:t>
            </a:r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67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Quantum state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Classically, after the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slits, the photon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should be </a:t>
            </a:r>
            <a:r>
              <a:rPr lang="en-US" b="1" dirty="0">
                <a:cs typeface="Tahoma" pitchFamily="2"/>
              </a:rPr>
              <a:t>either</a:t>
            </a:r>
            <a:r>
              <a:rPr lang="en-US" dirty="0">
                <a:cs typeface="Tahoma" pitchFamily="2"/>
              </a:rPr>
              <a:t> in</a:t>
            </a:r>
            <a:br>
              <a:rPr lang="en-US">
                <a:cs typeface="Tahoma" pitchFamily="2"/>
              </a:rPr>
            </a:br>
            <a:r>
              <a:rPr lang="en-US">
                <a:cs typeface="Tahoma" pitchFamily="2"/>
              </a:rPr>
              <a:t>state </a:t>
            </a:r>
            <a:r>
              <a:rPr lang="en-US" dirty="0">
                <a:cs typeface="Tahoma" pitchFamily="2"/>
              </a:rPr>
              <a:t>|0⟩ </a:t>
            </a:r>
            <a:r>
              <a:rPr lang="en-US" b="1" dirty="0">
                <a:cs typeface="Tahoma" pitchFamily="2"/>
              </a:rPr>
              <a:t>or</a:t>
            </a:r>
            <a:r>
              <a:rPr lang="en-US" dirty="0">
                <a:cs typeface="Tahoma" pitchFamily="2"/>
              </a:rPr>
              <a:t> state |1⟩.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/>
            <a:endParaRPr lang="en-US" dirty="0">
              <a:cs typeface="Tahoma" pitchFamily="2"/>
            </a:endParaRPr>
          </a:p>
          <a:p>
            <a:pPr lvl="0"/>
            <a:r>
              <a:rPr lang="en-US" dirty="0">
                <a:cs typeface="Tahoma" pitchFamily="2"/>
              </a:rPr>
              <a:t>Quantum physics says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it can as well be in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a </a:t>
            </a:r>
            <a:r>
              <a:rPr lang="en-US" b="1" dirty="0">
                <a:cs typeface="Tahoma" pitchFamily="2"/>
              </a:rPr>
              <a:t>superposition</a:t>
            </a:r>
            <a:r>
              <a:rPr lang="en-US" dirty="0">
                <a:cs typeface="Tahoma" pitchFamily="2"/>
              </a:rPr>
              <a:t> of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states |0⟩ and |1⟩.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1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Quantum state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Classically, after the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slits, the photon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should be </a:t>
            </a:r>
            <a:r>
              <a:rPr lang="en-US" b="1" dirty="0">
                <a:cs typeface="Tahoma" pitchFamily="2"/>
              </a:rPr>
              <a:t>either</a:t>
            </a:r>
            <a:r>
              <a:rPr lang="en-US" dirty="0">
                <a:cs typeface="Tahoma" pitchFamily="2"/>
              </a:rPr>
              <a:t> in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state |0⟩ </a:t>
            </a:r>
            <a:r>
              <a:rPr lang="en-US" b="1" dirty="0">
                <a:cs typeface="Tahoma" pitchFamily="2"/>
              </a:rPr>
              <a:t>or</a:t>
            </a:r>
            <a:r>
              <a:rPr lang="en-US" dirty="0">
                <a:cs typeface="Tahoma" pitchFamily="2"/>
              </a:rPr>
              <a:t> state |1⟩.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/>
            <a:endParaRPr lang="en-US" dirty="0">
              <a:cs typeface="Tahoma" pitchFamily="2"/>
            </a:endParaRPr>
          </a:p>
          <a:p>
            <a:pPr lvl="0"/>
            <a:r>
              <a:rPr lang="en-US" dirty="0">
                <a:cs typeface="Tahoma" pitchFamily="2"/>
              </a:rPr>
              <a:t>Quantum physics says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it can as well be in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a </a:t>
            </a:r>
            <a:r>
              <a:rPr lang="en-US" b="1" dirty="0">
                <a:cs typeface="Tahoma" pitchFamily="2"/>
              </a:rPr>
              <a:t>superposition</a:t>
            </a:r>
            <a:r>
              <a:rPr lang="en-US" dirty="0">
                <a:cs typeface="Tahoma" pitchFamily="2"/>
              </a:rPr>
              <a:t> of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states |0⟩ and |1⟩.</a:t>
            </a:r>
          </a:p>
          <a:p>
            <a:endParaRPr lang="en-GB" dirty="0"/>
          </a:p>
        </p:txBody>
      </p:sp>
      <p:pic>
        <p:nvPicPr>
          <p:cNvPr id="4" name="Grafik 3" descr="44§display§\lvert\psi\rangle=c_0\lvert0\rangle+c_1\lvert1\rangle§svg§600§TRUE§" title="TexMaths">
            <a:extLst>
              <a:ext uri="{FF2B5EF4-FFF2-40B4-BE49-F238E27FC236}">
                <a16:creationId xmlns:a16="http://schemas.microsoft.com/office/drawing/2014/main" id="{D1499536-4DEB-48C6-A1B0-34F526A73C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7995" y="2207924"/>
            <a:ext cx="4039199" cy="551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4704D9A3-51B8-4843-9C72-7C38B96E79AB}"/>
              </a:ext>
            </a:extLst>
          </p:cNvPr>
          <p:cNvSpPr txBox="1">
            <a:spLocks/>
          </p:cNvSpPr>
          <p:nvPr/>
        </p:nvSpPr>
        <p:spPr>
          <a:xfrm>
            <a:off x="4582014" y="3214164"/>
            <a:ext cx="5543640" cy="9244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cs typeface="Tahoma" pitchFamily="2"/>
              </a:rPr>
              <a:t>The photon passes through both slits</a:t>
            </a:r>
            <a:br>
              <a:rPr lang="en-US" dirty="0">
                <a:cs typeface="Tahoma" pitchFamily="2"/>
              </a:rPr>
            </a:br>
            <a:r>
              <a:rPr lang="en-US" b="1" dirty="0">
                <a:cs typeface="Tahoma" pitchFamily="2"/>
              </a:rPr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52180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Quantum state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|</a:t>
            </a: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0</a:t>
            </a:r>
            <a:r>
              <a:rPr lang="en-US" dirty="0">
                <a:cs typeface="Tahoma" pitchFamily="2"/>
              </a:rPr>
              <a:t>|² and |</a:t>
            </a: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1</a:t>
            </a:r>
            <a:r>
              <a:rPr lang="en-US" dirty="0">
                <a:cs typeface="Tahoma" pitchFamily="2"/>
              </a:rPr>
              <a:t>|² are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probabilities that the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photon has passed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through slit 0 or slit 1.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/>
            <a:endParaRPr lang="en-US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We cannot be sure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which slit the photon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passed through.</a:t>
            </a:r>
          </a:p>
          <a:p>
            <a:endParaRPr lang="en-GB" dirty="0"/>
          </a:p>
        </p:txBody>
      </p:sp>
      <p:pic>
        <p:nvPicPr>
          <p:cNvPr id="4" name="Grafik 3" descr="44§display§\lvert\psi\rangle=c_0\lvert0\rangle+c_1\lvert1\rangle§svg§600§TRUE§" title="TexMaths">
            <a:extLst>
              <a:ext uri="{FF2B5EF4-FFF2-40B4-BE49-F238E27FC236}">
                <a16:creationId xmlns:a16="http://schemas.microsoft.com/office/drawing/2014/main" id="{419EF15B-A803-403F-9341-75644B19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7995" y="2207924"/>
            <a:ext cx="4039199" cy="55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44§display§\lvert c_0\rvert^2+\lvert c_1\rvert^2=1§svg§600§TRUE§" title="TexMaths">
            <a:extLst>
              <a:ext uri="{FF2B5EF4-FFF2-40B4-BE49-F238E27FC236}">
                <a16:creationId xmlns:a16="http://schemas.microsoft.com/office/drawing/2014/main" id="{F6A35430-DFEB-43D5-A027-C4001DA6E9D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51565" y="3542707"/>
            <a:ext cx="3301200" cy="60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0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Measurement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Measurement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outcome is a number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(with units) – just like</a:t>
            </a:r>
            <a:br>
              <a:rPr lang="en-US" dirty="0">
                <a:cs typeface="Tahoma" pitchFamily="2"/>
              </a:rPr>
            </a:br>
            <a:r>
              <a:rPr lang="en-US">
                <a:cs typeface="Tahoma" pitchFamily="2"/>
              </a:rPr>
              <a:t>in the classical </a:t>
            </a:r>
            <a:r>
              <a:rPr lang="en-US" dirty="0">
                <a:cs typeface="Tahoma" pitchFamily="2"/>
              </a:rPr>
              <a:t>case.</a:t>
            </a:r>
          </a:p>
          <a:p>
            <a:pPr lvl="0"/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Each outcome can be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measured with a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certain probability.</a:t>
            </a:r>
          </a:p>
          <a:p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22B897-0322-48FB-A958-545A241904E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59104" y="1853298"/>
            <a:ext cx="6054998" cy="439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23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Measurement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The state is </a:t>
            </a:r>
            <a:r>
              <a:rPr lang="en-US" b="1" dirty="0">
                <a:cs typeface="Tahoma" pitchFamily="2"/>
              </a:rPr>
              <a:t>destroyed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during the quantum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measurement unlike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 the classical case.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All uncertainty is lost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 the measurement.</a:t>
            </a:r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A33FA3-A7E9-493A-9E71-C002456109E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0544" y="1856474"/>
            <a:ext cx="6053557" cy="439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76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Measurement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The state is </a:t>
            </a:r>
            <a:r>
              <a:rPr lang="en-US" b="1" dirty="0">
                <a:cs typeface="Tahoma" pitchFamily="2"/>
              </a:rPr>
              <a:t>destroyed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during the quantum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measurement unlike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 the classical case.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All uncertainty is lost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 the measurement.</a:t>
            </a:r>
          </a:p>
          <a:p>
            <a:endParaRPr lang="en-GB" dirty="0"/>
          </a:p>
        </p:txBody>
      </p:sp>
      <p:pic>
        <p:nvPicPr>
          <p:cNvPr id="5" name="Grafik 4" descr="36§display§\lvert\psi\rangle=c_0\lvert0\rangle+c_1\lvert1\rangle§svg§600§TRUE§" title="TexMaths">
            <a:extLst>
              <a:ext uri="{FF2B5EF4-FFF2-40B4-BE49-F238E27FC236}">
                <a16:creationId xmlns:a16="http://schemas.microsoft.com/office/drawing/2014/main" id="{4C306D53-6A01-44A3-90A2-4E46CF19043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46933" y="2047650"/>
            <a:ext cx="330480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C60853-4D69-4848-8D0B-A25D311F963F}"/>
              </a:ext>
            </a:extLst>
          </p:cNvPr>
          <p:cNvSpPr/>
          <p:nvPr/>
        </p:nvSpPr>
        <p:spPr>
          <a:xfrm rot="5400000">
            <a:off x="6515333" y="2159475"/>
            <a:ext cx="1368000" cy="2520000"/>
          </a:xfrm>
          <a:custGeom>
            <a:avLst>
              <a:gd name="f0" fmla="val 12467"/>
              <a:gd name="f1" fmla="val 240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源ノ角ゴシック JP" pitchFamily="2"/>
              <a:cs typeface="FreeSans" pitchFamily="2"/>
            </a:endParaRPr>
          </a:p>
        </p:txBody>
      </p:sp>
      <p:pic>
        <p:nvPicPr>
          <p:cNvPr id="8" name="Grafik 7" descr="36§display§\lvert\psi'\rangle=\lvert1\rangle§svg§600§TRUE§" title="TexMaths">
            <a:extLst>
              <a:ext uri="{FF2B5EF4-FFF2-40B4-BE49-F238E27FC236}">
                <a16:creationId xmlns:a16="http://schemas.microsoft.com/office/drawing/2014/main" id="{0028BD46-AFF9-4697-B0C2-93B4EB1B097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32993" y="4445994"/>
            <a:ext cx="1732680" cy="489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8C87D1A-E084-4298-8845-5C67E88E6D0A}"/>
              </a:ext>
            </a:extLst>
          </p:cNvPr>
          <p:cNvSpPr/>
          <p:nvPr/>
        </p:nvSpPr>
        <p:spPr>
          <a:xfrm>
            <a:off x="5120850" y="3079574"/>
            <a:ext cx="410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 w="12600">
            <a:solidFill>
              <a:srgbClr val="2C3E50"/>
            </a:solidFill>
            <a:prstDash val="solid"/>
          </a:ln>
        </p:spPr>
        <p:txBody>
          <a:bodyPr vert="horz" wrap="square" lIns="96120" tIns="51120" rIns="96120" bIns="5112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FFFF"/>
                </a:solidFill>
                <a:latin typeface="Source Sans Pro Black" pitchFamily="34"/>
              </a:defRPr>
            </a:pPr>
            <a:r>
              <a:rPr lang="en-US" sz="18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Source Sans Pro Black" pitchFamily="34"/>
                <a:ea typeface="源ノ角ゴシック JP" pitchFamily="2"/>
                <a:cs typeface="FreeSans" pitchFamily="2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426399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Measurement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But how do we get</a:t>
            </a:r>
            <a:br>
              <a:rPr lang="en-US" dirty="0">
                <a:cs typeface="Tahoma" pitchFamily="2"/>
              </a:rPr>
            </a:b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0</a:t>
            </a:r>
            <a:r>
              <a:rPr lang="en-US" dirty="0">
                <a:cs typeface="Tahoma" pitchFamily="2"/>
              </a:rPr>
              <a:t> and </a:t>
            </a: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1</a:t>
            </a:r>
            <a:r>
              <a:rPr lang="en-US" dirty="0">
                <a:cs typeface="Tahoma" pitchFamily="2"/>
              </a:rPr>
              <a:t> if we cannot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repeat a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measurement without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destroying the state?</a:t>
            </a:r>
          </a:p>
          <a:p>
            <a:endParaRPr lang="en-GB" dirty="0"/>
          </a:p>
        </p:txBody>
      </p:sp>
      <p:pic>
        <p:nvPicPr>
          <p:cNvPr id="5" name="Grafik 4" descr="36§display§\lvert\psi\rangle=c_0\lvert0\rangle+c_1\lvert1\rangle§svg§600§TRUE§" title="TexMaths">
            <a:extLst>
              <a:ext uri="{FF2B5EF4-FFF2-40B4-BE49-F238E27FC236}">
                <a16:creationId xmlns:a16="http://schemas.microsoft.com/office/drawing/2014/main" id="{4C306D53-6A01-44A3-90A2-4E46CF19043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46933" y="2047650"/>
            <a:ext cx="330480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C60853-4D69-4848-8D0B-A25D311F963F}"/>
              </a:ext>
            </a:extLst>
          </p:cNvPr>
          <p:cNvSpPr/>
          <p:nvPr/>
        </p:nvSpPr>
        <p:spPr>
          <a:xfrm rot="5400000">
            <a:off x="6515333" y="2159475"/>
            <a:ext cx="1368000" cy="2520000"/>
          </a:xfrm>
          <a:custGeom>
            <a:avLst>
              <a:gd name="f0" fmla="val 12467"/>
              <a:gd name="f1" fmla="val 240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源ノ角ゴシック JP" pitchFamily="2"/>
              <a:cs typeface="FreeSans" pitchFamily="2"/>
            </a:endParaRPr>
          </a:p>
        </p:txBody>
      </p:sp>
      <p:pic>
        <p:nvPicPr>
          <p:cNvPr id="8" name="Grafik 7" descr="36§display§\lvert\psi'\rangle=\lvert1\rangle§svg§600§TRUE§" title="TexMaths">
            <a:extLst>
              <a:ext uri="{FF2B5EF4-FFF2-40B4-BE49-F238E27FC236}">
                <a16:creationId xmlns:a16="http://schemas.microsoft.com/office/drawing/2014/main" id="{0028BD46-AFF9-4697-B0C2-93B4EB1B097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32993" y="4445994"/>
            <a:ext cx="1732680" cy="489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8C87D1A-E084-4298-8845-5C67E88E6D0A}"/>
              </a:ext>
            </a:extLst>
          </p:cNvPr>
          <p:cNvSpPr/>
          <p:nvPr/>
        </p:nvSpPr>
        <p:spPr>
          <a:xfrm>
            <a:off x="5120850" y="3079574"/>
            <a:ext cx="410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 w="12600">
            <a:solidFill>
              <a:srgbClr val="2C3E50"/>
            </a:solidFill>
            <a:prstDash val="solid"/>
          </a:ln>
        </p:spPr>
        <p:txBody>
          <a:bodyPr vert="horz" wrap="square" lIns="96120" tIns="51120" rIns="96120" bIns="5112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FFFF"/>
                </a:solidFill>
                <a:latin typeface="Source Sans Pro Black" pitchFamily="34"/>
              </a:defRPr>
            </a:pPr>
            <a:r>
              <a:rPr lang="en-US" sz="18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Source Sans Pro Black" pitchFamily="34"/>
                <a:ea typeface="源ノ角ゴシック JP" pitchFamily="2"/>
                <a:cs typeface="FreeSans" pitchFamily="2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77350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One narrow slit is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illuminated by a laser.</a:t>
            </a: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What would you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expect to see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on the screen?</a:t>
            </a:r>
          </a:p>
          <a:p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125C58-3134-4F6E-9BAC-36E861E716A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188" y="1854199"/>
            <a:ext cx="6053757" cy="4390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20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Measurement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But how do we get</a:t>
            </a:r>
            <a:br>
              <a:rPr lang="en-US" dirty="0">
                <a:cs typeface="Tahoma" pitchFamily="2"/>
              </a:rPr>
            </a:b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0</a:t>
            </a:r>
            <a:r>
              <a:rPr lang="en-US" dirty="0">
                <a:cs typeface="Tahoma" pitchFamily="2"/>
              </a:rPr>
              <a:t> and </a:t>
            </a: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1</a:t>
            </a:r>
            <a:r>
              <a:rPr lang="en-US" dirty="0">
                <a:cs typeface="Tahoma" pitchFamily="2"/>
              </a:rPr>
              <a:t> if we cannot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repeat a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measurement without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destroying the state?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r>
              <a:rPr lang="en-US" dirty="0">
                <a:cs typeface="Tahoma" pitchFamily="2"/>
              </a:rPr>
              <a:t>Just make copies of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system.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6D2B64A-12E0-4EA2-A89A-370BB3A67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7136"/>
              </p:ext>
            </p:extLst>
          </p:nvPr>
        </p:nvGraphicFramePr>
        <p:xfrm>
          <a:off x="4629150" y="1949091"/>
          <a:ext cx="2046824" cy="3457937"/>
        </p:xfrm>
        <a:graphic>
          <a:graphicData uri="http://schemas.openxmlformats.org/drawingml/2006/table">
            <a:tbl>
              <a:tblPr firstRow="1" bandRow="1"/>
              <a:tblGrid>
                <a:gridCol w="1023412">
                  <a:extLst>
                    <a:ext uri="{9D8B030D-6E8A-4147-A177-3AD203B41FA5}">
                      <a16:colId xmlns:a16="http://schemas.microsoft.com/office/drawing/2014/main" val="2375199264"/>
                    </a:ext>
                  </a:extLst>
                </a:gridCol>
                <a:gridCol w="1023412">
                  <a:extLst>
                    <a:ext uri="{9D8B030D-6E8A-4147-A177-3AD203B41FA5}">
                      <a16:colId xmlns:a16="http://schemas.microsoft.com/office/drawing/2014/main" val="485395026"/>
                    </a:ext>
                  </a:extLst>
                </a:gridCol>
              </a:tblGrid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71828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26265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984577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6694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|0⟩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450364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5907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04901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00DC9D3-DBB6-4DED-BA1E-B890E706C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11087"/>
              </p:ext>
            </p:extLst>
          </p:nvPr>
        </p:nvGraphicFramePr>
        <p:xfrm>
          <a:off x="6592897" y="1949450"/>
          <a:ext cx="1883077" cy="3457937"/>
        </p:xfrm>
        <a:graphic>
          <a:graphicData uri="http://schemas.openxmlformats.org/drawingml/2006/table">
            <a:tbl>
              <a:tblPr firstRow="1" bandRow="1"/>
              <a:tblGrid>
                <a:gridCol w="941130">
                  <a:extLst>
                    <a:ext uri="{9D8B030D-6E8A-4147-A177-3AD203B41FA5}">
                      <a16:colId xmlns:a16="http://schemas.microsoft.com/office/drawing/2014/main" val="17549768"/>
                    </a:ext>
                  </a:extLst>
                </a:gridCol>
                <a:gridCol w="941947">
                  <a:extLst>
                    <a:ext uri="{9D8B030D-6E8A-4147-A177-3AD203B41FA5}">
                      <a16:colId xmlns:a16="http://schemas.microsoft.com/office/drawing/2014/main" val="110505685"/>
                    </a:ext>
                  </a:extLst>
                </a:gridCol>
              </a:tblGrid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12567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56199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16381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22754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|0⟩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0279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37224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97067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A84EBA68-41CD-43B1-9566-EA0383355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58829"/>
              </p:ext>
            </p:extLst>
          </p:nvPr>
        </p:nvGraphicFramePr>
        <p:xfrm>
          <a:off x="8373151" y="1949450"/>
          <a:ext cx="2046824" cy="3457937"/>
        </p:xfrm>
        <a:graphic>
          <a:graphicData uri="http://schemas.openxmlformats.org/drawingml/2006/table">
            <a:tbl>
              <a:tblPr firstRow="1" bandRow="1"/>
              <a:tblGrid>
                <a:gridCol w="1023412">
                  <a:extLst>
                    <a:ext uri="{9D8B030D-6E8A-4147-A177-3AD203B41FA5}">
                      <a16:colId xmlns:a16="http://schemas.microsoft.com/office/drawing/2014/main" val="644863269"/>
                    </a:ext>
                  </a:extLst>
                </a:gridCol>
                <a:gridCol w="1023412">
                  <a:extLst>
                    <a:ext uri="{9D8B030D-6E8A-4147-A177-3AD203B41FA5}">
                      <a16:colId xmlns:a16="http://schemas.microsoft.com/office/drawing/2014/main" val="1095503696"/>
                    </a:ext>
                  </a:extLst>
                </a:gridCol>
              </a:tblGrid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1012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37962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|0⟩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32801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887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50690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|0⟩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92880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0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74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Two photons, A and B,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pass through a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double slit.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How can you describe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state of these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photons?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66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Two photons, A and B,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pass through a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double slit.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How can you describe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state of these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photons?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pic>
        <p:nvPicPr>
          <p:cNvPr id="4" name="Grafik 3" descr="40§latex§\begin{align*}&#10; |\psi_\mathrm{A}\rangle&amp;=c_{\mathrm{A}0}|0_\mathrm{A}\rangle+c_{\mathrm{A}1}|1_\mathrm{A}\rangle\\&#10; |\psi_\mathrm{B}\rangle&amp;=c_{\mathrm{B}0}|0_\mathrm{B}\rangle+c_{\mathrm{B}1}|1_\mathrm{B}\rangle&#10;\end{align*}§svg§600§TRUE§" title="TexMaths">
            <a:extLst>
              <a:ext uri="{FF2B5EF4-FFF2-40B4-BE49-F238E27FC236}">
                <a16:creationId xmlns:a16="http://schemas.microsoft.com/office/drawing/2014/main" id="{3AE71535-B2F3-4CE8-B476-E2D09DC8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43964" y="2657827"/>
            <a:ext cx="5185440" cy="126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237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What changes if the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two photons are not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independent?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pic>
        <p:nvPicPr>
          <p:cNvPr id="4" name="Grafik 3" descr="40§latex§\begin{align*}&#10; |\psi_\mathrm{A}\rangle&amp;=c_{\mathrm{A}0}|0_\mathrm{A}\rangle+c_{\mathrm{A}1}|1_\mathrm{A}\rangle\\&#10; |\psi_\mathrm{B}\rangle&amp;=c_{\mathrm{B}0}|0_\mathrm{B}\rangle+c_{\mathrm{B}1}|1_\mathrm{B}\rangle&#10;\end{align*}§svg§600§TRUE§" title="TexMaths">
            <a:extLst>
              <a:ext uri="{FF2B5EF4-FFF2-40B4-BE49-F238E27FC236}">
                <a16:creationId xmlns:a16="http://schemas.microsoft.com/office/drawing/2014/main" id="{3AE71535-B2F3-4CE8-B476-E2D09DC8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43964" y="2657827"/>
            <a:ext cx="5185440" cy="126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603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In this case, photons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cannot be described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separately.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The two-photon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system is described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as one whole.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pic>
        <p:nvPicPr>
          <p:cNvPr id="5" name="Grafik 4" descr="40§latex§\begin{align*}&#10; |\psi\rangle&amp;=&#10;    c_{00}|0_\mathrm{A}0_\mathrm{B}\rangle\\&#10;    &amp;\quad+c_{01}|0_\mathrm{A}1_\mathrm{B}\rangle\\&#10;    &amp;\quad+c_{10}|1_\mathrm{A}0_\mathrm{B}\rangle\\&#10;    &amp;\quad+c_{11}|1_\mathrm{A}1_\mathrm{B}\rangle&#10;\end{align*}§svg§600§TRUE§" title="TexMaths">
            <a:extLst>
              <a:ext uri="{FF2B5EF4-FFF2-40B4-BE49-F238E27FC236}">
                <a16:creationId xmlns:a16="http://schemas.microsoft.com/office/drawing/2014/main" id="{4A225323-7A4F-4D48-9A29-CDFF0A62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40284" y="2066205"/>
            <a:ext cx="3592800" cy="274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83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Notation can be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simplified by dropping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indices A and B, but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ordering of 0’s and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1’s is still important.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pic>
        <p:nvPicPr>
          <p:cNvPr id="7" name="Grafik 6" descr="40§latex§\begin{align*}&#10; |\psi\rangle&amp;=&#10;    c_{00}|00\rangle\\&#10;    &amp;\quad+c_{01}|01\rangle\\&#10;    &amp;\quad+c_{10}|10\rangle\\&#10;    &amp;\quad+c_{11}|11\rangle&#10;\end{align*}§svg§600§TRUE§" title="TexMaths">
            <a:extLst>
              <a:ext uri="{FF2B5EF4-FFF2-40B4-BE49-F238E27FC236}">
                <a16:creationId xmlns:a16="http://schemas.microsoft.com/office/drawing/2014/main" id="{5FA3049E-5665-48E1-A6B6-F1CFC99A3F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40284" y="2056680"/>
            <a:ext cx="3029760" cy="274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893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Two photons A and B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are in the state |</a:t>
            </a:r>
            <a:r>
              <a:rPr lang="en-US" i="1" dirty="0">
                <a:sym typeface="Symbol" panose="05050102010706020507" pitchFamily="18" charset="2"/>
              </a:rPr>
              <a:t></a:t>
            </a:r>
            <a:r>
              <a:rPr lang="en-US" sz="1800" i="1" dirty="0">
                <a:sym typeface="Symbol" panose="05050102010706020507" pitchFamily="18" charset="2"/>
              </a:rPr>
              <a:t> </a:t>
            </a:r>
            <a:r>
              <a:rPr lang="en-US" dirty="0">
                <a:cs typeface="Tahoma" pitchFamily="2"/>
              </a:rPr>
              <a:t>⟩.</a:t>
            </a:r>
            <a:br>
              <a:rPr lang="en-US" dirty="0">
                <a:cs typeface="Tahoma" pitchFamily="2"/>
              </a:rPr>
            </a:br>
            <a:r>
              <a:rPr lang="en-US" b="1" dirty="0">
                <a:cs typeface="Tahoma" pitchFamily="2"/>
              </a:rPr>
              <a:t>Only</a:t>
            </a:r>
            <a:r>
              <a:rPr lang="en-US" dirty="0">
                <a:cs typeface="Tahoma" pitchFamily="2"/>
              </a:rPr>
              <a:t> photon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is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measured.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What can be said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about the state of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photon </a:t>
            </a: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>
                <a:cs typeface="Tahoma" pitchFamily="2"/>
              </a:rPr>
              <a:t>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pic>
        <p:nvPicPr>
          <p:cNvPr id="6" name="Grafik 5" descr="40§latex§\begin{align*}&#10; |\psi\rangle&amp;=&#10;    c_{01}|{\color[HTML]{d81b60}0}1\rangle&#10;    +c_{10}|{\color[HTML]{d81b60}1}0\rangle&#10;\end{align*}§svg§600§TRUE§" title="TexMaths">
            <a:extLst>
              <a:ext uri="{FF2B5EF4-FFF2-40B4-BE49-F238E27FC236}">
                <a16:creationId xmlns:a16="http://schemas.microsoft.com/office/drawing/2014/main" id="{96A0C5E4-30D0-41BB-8686-75843AE5508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8044" y="2083065"/>
            <a:ext cx="4517279" cy="50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64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en-US" dirty="0">
                <a:cs typeface="Tahoma" pitchFamily="2"/>
              </a:rPr>
              <a:t>Two photons A and B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are in the state |</a:t>
            </a:r>
            <a:r>
              <a:rPr lang="en-US" i="1" dirty="0">
                <a:sym typeface="Symbol" panose="05050102010706020507" pitchFamily="18" charset="2"/>
              </a:rPr>
              <a:t></a:t>
            </a:r>
            <a:r>
              <a:rPr lang="en-US" sz="1800" i="1" dirty="0">
                <a:sym typeface="Symbol" panose="05050102010706020507" pitchFamily="18" charset="2"/>
              </a:rPr>
              <a:t> </a:t>
            </a:r>
            <a:r>
              <a:rPr lang="en-US" dirty="0">
                <a:cs typeface="Tahoma" pitchFamily="2"/>
              </a:rPr>
              <a:t>⟩.</a:t>
            </a:r>
            <a:br>
              <a:rPr lang="en-US" dirty="0">
                <a:cs typeface="Tahoma" pitchFamily="2"/>
              </a:rPr>
            </a:br>
            <a:r>
              <a:rPr lang="en-US" b="1" dirty="0">
                <a:cs typeface="Tahoma" pitchFamily="2"/>
              </a:rPr>
              <a:t>Only</a:t>
            </a:r>
            <a:r>
              <a:rPr lang="en-US" dirty="0">
                <a:cs typeface="Tahoma" pitchFamily="2"/>
              </a:rPr>
              <a:t> photon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is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measured.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What can be said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about the state of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photon </a:t>
            </a: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>
                <a:cs typeface="Tahoma" pitchFamily="2"/>
              </a:rPr>
              <a:t>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pic>
        <p:nvPicPr>
          <p:cNvPr id="6" name="Grafik 5" descr="40§latex§\begin{align*}&#10; |\psi\rangle&amp;=&#10;    c_{01}|{\color[HTML]{d81b60}0}1\rangle&#10;    +c_{10}|{\color[HTML]{d81b60}1}0\rangle&#10;\end{align*}§svg§600§TRUE§" title="TexMaths">
            <a:extLst>
              <a:ext uri="{FF2B5EF4-FFF2-40B4-BE49-F238E27FC236}">
                <a16:creationId xmlns:a16="http://schemas.microsoft.com/office/drawing/2014/main" id="{96A0C5E4-30D0-41BB-8686-75843AE5508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8044" y="2083065"/>
            <a:ext cx="4517279" cy="501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erader Verbinder 4">
            <a:extLst>
              <a:ext uri="{FF2B5EF4-FFF2-40B4-BE49-F238E27FC236}">
                <a16:creationId xmlns:a16="http://schemas.microsoft.com/office/drawing/2014/main" id="{FEB8FC47-68C1-437B-96FA-511704563072}"/>
              </a:ext>
            </a:extLst>
          </p:cNvPr>
          <p:cNvSpPr/>
          <p:nvPr/>
        </p:nvSpPr>
        <p:spPr>
          <a:xfrm>
            <a:off x="7532700" y="3021915"/>
            <a:ext cx="0" cy="2160000"/>
          </a:xfrm>
          <a:prstGeom prst="line">
            <a:avLst/>
          </a:prstGeom>
          <a:noFill/>
          <a:ln w="12600" cap="flat">
            <a:solidFill>
              <a:srgbClr val="2C3E50"/>
            </a:solidFill>
            <a:custDash>
              <a:ds d="100000" sp="100000"/>
            </a:custDash>
          </a:ln>
        </p:spPr>
        <p:txBody>
          <a:bodyPr vert="horz" wrap="square" lIns="96120" tIns="51120" rIns="96120" bIns="511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源ノ角ゴシック JP" pitchFamily="2"/>
              <a:cs typeface="FreeSans" pitchFamily="2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A400243-E813-42C7-8A42-5965024F8B8E}"/>
              </a:ext>
            </a:extLst>
          </p:cNvPr>
          <p:cNvSpPr txBox="1">
            <a:spLocks/>
          </p:cNvSpPr>
          <p:nvPr/>
        </p:nvSpPr>
        <p:spPr>
          <a:xfrm>
            <a:off x="4797420" y="2687415"/>
            <a:ext cx="2735280" cy="230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has passed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through slit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0</a:t>
            </a:r>
            <a:br>
              <a:rPr lang="en-US" dirty="0">
                <a:solidFill>
                  <a:srgbClr val="C9211E"/>
                </a:solidFill>
                <a:cs typeface="Tahoma" pitchFamily="2"/>
              </a:rPr>
            </a:br>
            <a:r>
              <a:rPr lang="ja-JP" altLang="de-DE" dirty="0"/>
              <a:t>▼</a:t>
            </a:r>
            <a:br>
              <a:rPr lang="en-US" dirty="0">
                <a:solidFill>
                  <a:srgbClr val="C9211E"/>
                </a:solidFill>
              </a:rPr>
            </a:b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/>
              <a:t> has passed</a:t>
            </a:r>
            <a:br>
              <a:rPr lang="en-US" dirty="0"/>
            </a:br>
            <a:r>
              <a:rPr lang="en-US" dirty="0"/>
              <a:t>through slit </a:t>
            </a:r>
            <a:r>
              <a:rPr lang="en-US" dirty="0">
                <a:solidFill>
                  <a:srgbClr val="1E88E5"/>
                </a:solidFill>
              </a:rPr>
              <a:t>1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4926AD9-D90A-4BB2-96FA-7ABB3E053102}"/>
              </a:ext>
            </a:extLst>
          </p:cNvPr>
          <p:cNvSpPr txBox="1">
            <a:spLocks/>
          </p:cNvSpPr>
          <p:nvPr/>
        </p:nvSpPr>
        <p:spPr>
          <a:xfrm>
            <a:off x="7532700" y="2688780"/>
            <a:ext cx="2735280" cy="230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has passed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through slit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1</a:t>
            </a:r>
            <a:br>
              <a:rPr lang="en-US" dirty="0">
                <a:solidFill>
                  <a:srgbClr val="C9211E"/>
                </a:solidFill>
                <a:cs typeface="Tahoma" pitchFamily="2"/>
              </a:rPr>
            </a:br>
            <a:r>
              <a:rPr lang="ja-JP" altLang="de-DE" dirty="0"/>
              <a:t>▼</a:t>
            </a:r>
            <a:br>
              <a:rPr lang="en-US" dirty="0">
                <a:solidFill>
                  <a:srgbClr val="C9211E"/>
                </a:solidFill>
              </a:rPr>
            </a:b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/>
              <a:t> has passed</a:t>
            </a:r>
            <a:br>
              <a:rPr lang="en-US" dirty="0"/>
            </a:br>
            <a:r>
              <a:rPr lang="en-US" dirty="0"/>
              <a:t>through slit </a:t>
            </a:r>
            <a:r>
              <a:rPr lang="en-US" dirty="0">
                <a:solidFill>
                  <a:srgbClr val="1E88E5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6499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r>
              <a:rPr lang="en-US" dirty="0">
                <a:cs typeface="Tahoma" pitchFamily="2"/>
              </a:rPr>
              <a:t>Measuring the state of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one photon gives full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information about the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state of the other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photon.</a:t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Photon states are fully</a:t>
            </a:r>
            <a:br>
              <a:rPr lang="en-US" dirty="0">
                <a:cs typeface="Tahoma" pitchFamily="2"/>
              </a:rPr>
            </a:br>
            <a:r>
              <a:rPr lang="en-US" b="1" dirty="0">
                <a:cs typeface="Tahoma" pitchFamily="2"/>
              </a:rPr>
              <a:t>entangled.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5" name="Gerader Verbinder 4">
            <a:extLst>
              <a:ext uri="{FF2B5EF4-FFF2-40B4-BE49-F238E27FC236}">
                <a16:creationId xmlns:a16="http://schemas.microsoft.com/office/drawing/2014/main" id="{FEB8FC47-68C1-437B-96FA-511704563072}"/>
              </a:ext>
            </a:extLst>
          </p:cNvPr>
          <p:cNvSpPr/>
          <p:nvPr/>
        </p:nvSpPr>
        <p:spPr>
          <a:xfrm>
            <a:off x="7532700" y="3021915"/>
            <a:ext cx="0" cy="2160000"/>
          </a:xfrm>
          <a:prstGeom prst="line">
            <a:avLst/>
          </a:prstGeom>
          <a:noFill/>
          <a:ln w="12600" cap="flat">
            <a:solidFill>
              <a:srgbClr val="2C3E50"/>
            </a:solidFill>
            <a:custDash>
              <a:ds d="100000" sp="100000"/>
            </a:custDash>
          </a:ln>
        </p:spPr>
        <p:txBody>
          <a:bodyPr vert="horz" wrap="square" lIns="96120" tIns="51120" rIns="96120" bIns="511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源ノ角ゴシック JP" pitchFamily="2"/>
              <a:cs typeface="FreeSans" pitchFamily="2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A400243-E813-42C7-8A42-5965024F8B8E}"/>
              </a:ext>
            </a:extLst>
          </p:cNvPr>
          <p:cNvSpPr txBox="1">
            <a:spLocks/>
          </p:cNvSpPr>
          <p:nvPr/>
        </p:nvSpPr>
        <p:spPr>
          <a:xfrm>
            <a:off x="4797420" y="2687415"/>
            <a:ext cx="2735280" cy="230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has passed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through slit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0</a:t>
            </a:r>
            <a:br>
              <a:rPr lang="en-US" dirty="0">
                <a:solidFill>
                  <a:srgbClr val="C9211E"/>
                </a:solidFill>
                <a:cs typeface="Tahoma" pitchFamily="2"/>
              </a:rPr>
            </a:br>
            <a:r>
              <a:rPr lang="ja-JP" altLang="de-DE" dirty="0"/>
              <a:t>▼</a:t>
            </a:r>
            <a:br>
              <a:rPr lang="en-US" dirty="0">
                <a:solidFill>
                  <a:srgbClr val="C9211E"/>
                </a:solidFill>
              </a:rPr>
            </a:b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/>
              <a:t> has passed</a:t>
            </a:r>
            <a:br>
              <a:rPr lang="en-US" dirty="0"/>
            </a:br>
            <a:r>
              <a:rPr lang="en-US" dirty="0"/>
              <a:t>through slit </a:t>
            </a:r>
            <a:r>
              <a:rPr lang="en-US" dirty="0">
                <a:solidFill>
                  <a:srgbClr val="1E88E5"/>
                </a:solidFill>
              </a:rPr>
              <a:t>1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4926AD9-D90A-4BB2-96FA-7ABB3E053102}"/>
              </a:ext>
            </a:extLst>
          </p:cNvPr>
          <p:cNvSpPr txBox="1">
            <a:spLocks/>
          </p:cNvSpPr>
          <p:nvPr/>
        </p:nvSpPr>
        <p:spPr>
          <a:xfrm>
            <a:off x="7532700" y="2688780"/>
            <a:ext cx="2735280" cy="230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has passed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through slit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1</a:t>
            </a:r>
            <a:br>
              <a:rPr lang="en-US" dirty="0">
                <a:solidFill>
                  <a:srgbClr val="C9211E"/>
                </a:solidFill>
                <a:cs typeface="Tahoma" pitchFamily="2"/>
              </a:rPr>
            </a:br>
            <a:r>
              <a:rPr lang="ja-JP" altLang="de-DE" dirty="0"/>
              <a:t>▼</a:t>
            </a:r>
            <a:br>
              <a:rPr lang="en-US" dirty="0">
                <a:solidFill>
                  <a:srgbClr val="C9211E"/>
                </a:solidFill>
              </a:rPr>
            </a:b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/>
              <a:t> has passed</a:t>
            </a:r>
            <a:br>
              <a:rPr lang="en-US" dirty="0"/>
            </a:br>
            <a:r>
              <a:rPr lang="en-US" dirty="0"/>
              <a:t>through slit </a:t>
            </a:r>
            <a:r>
              <a:rPr lang="en-US" dirty="0">
                <a:solidFill>
                  <a:srgbClr val="1E88E5"/>
                </a:solidFill>
              </a:rPr>
              <a:t>0</a:t>
            </a:r>
          </a:p>
        </p:txBody>
      </p:sp>
      <p:pic>
        <p:nvPicPr>
          <p:cNvPr id="9" name="Grafik 8" descr="40§latex§\begin{align*}&#10; |\psi\rangle&amp;=&#10;    c_{01}|{\color[HTML]{d81b60}0}{\color[HTML]{1e88e5}1}\rangle&#10;    +c_{10}|{\color[HTML]{d81b60}1}{\color[HTML]{1e88e5}0}\rangle&#10;\end{align*}§svg§600§TRUE§" title="TexMaths">
            <a:extLst>
              <a:ext uri="{FF2B5EF4-FFF2-40B4-BE49-F238E27FC236}">
                <a16:creationId xmlns:a16="http://schemas.microsoft.com/office/drawing/2014/main" id="{52893D34-42DF-418D-8A0E-CFEAF862EA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78044" y="2085345"/>
            <a:ext cx="4517279" cy="50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953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Problems and activities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47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One narrow slit is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illuminated by a laser.</a:t>
            </a: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What would you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expect to see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on the screen?</a:t>
            </a:r>
          </a:p>
          <a:p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BF9F6E-7092-419D-9D8C-A494A96E13B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75350" y="1860550"/>
            <a:ext cx="6045000" cy="4384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08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Problem: States and measurements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r>
              <a:rPr lang="en-GB" dirty="0">
                <a:cs typeface="Tahoma" pitchFamily="2"/>
              </a:rPr>
              <a:t>The system is initialised in the state 0.6 |0⟩ – 0.8 |1⟩.</a:t>
            </a:r>
          </a:p>
          <a:p>
            <a:pPr lvl="0"/>
            <a:r>
              <a:rPr lang="en-GB" dirty="0">
                <a:cs typeface="Tahoma" pitchFamily="2"/>
              </a:rPr>
              <a:t>If the system is in the state |</a:t>
            </a:r>
            <a:r>
              <a:rPr lang="en-GB" i="1" dirty="0" err="1">
                <a:cs typeface="Tahoma" pitchFamily="2"/>
              </a:rPr>
              <a:t>i</a:t>
            </a:r>
            <a:r>
              <a:rPr lang="en-GB" dirty="0">
                <a:cs typeface="Tahoma" pitchFamily="2"/>
              </a:rPr>
              <a:t>⟩, the outcome of the measurement is </a:t>
            </a:r>
            <a:r>
              <a:rPr lang="en-GB" i="1" dirty="0" err="1">
                <a:cs typeface="Tahoma" pitchFamily="2"/>
              </a:rPr>
              <a:t>i</a:t>
            </a:r>
            <a:r>
              <a:rPr lang="en-GB" dirty="0">
                <a:cs typeface="Tahoma" pitchFamily="2"/>
              </a:rPr>
              <a:t>.</a:t>
            </a:r>
          </a:p>
          <a:p>
            <a:pPr lvl="0"/>
            <a:r>
              <a:rPr lang="en-GB" dirty="0">
                <a:cs typeface="Tahoma" pitchFamily="2"/>
              </a:rPr>
              <a:t>The system has now been measured.</a:t>
            </a:r>
          </a:p>
          <a:p>
            <a:pPr lvl="0"/>
            <a:endParaRPr lang="en-GB" dirty="0">
              <a:cs typeface="Tahoma" pitchFamily="2"/>
            </a:endParaRPr>
          </a:p>
          <a:p>
            <a:pPr lvl="0"/>
            <a:endParaRPr lang="en-GB" dirty="0">
              <a:cs typeface="Tahoma" pitchFamily="2"/>
            </a:endParaRPr>
          </a:p>
          <a:p>
            <a:pPr lvl="0"/>
            <a:endParaRPr lang="en-GB" dirty="0">
              <a:cs typeface="Tahoma" pitchFamily="2"/>
            </a:endParaRPr>
          </a:p>
          <a:p>
            <a:pPr lvl="0"/>
            <a:endParaRPr lang="en-GB" dirty="0">
              <a:cs typeface="Tahoma" pitchFamily="2"/>
            </a:endParaRPr>
          </a:p>
          <a:p>
            <a:r>
              <a:rPr lang="en-GB" dirty="0">
                <a:solidFill>
                  <a:srgbClr val="2A6099"/>
                </a:solidFill>
                <a:cs typeface="Tahoma" pitchFamily="2"/>
              </a:rPr>
              <a:t>Can you determine the outcome of the measurement? Explain.</a:t>
            </a:r>
          </a:p>
          <a:p>
            <a:pPr lvl="0"/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60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Problem: States and measurements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The system is initialised in the state 0.6 |0⟩ – 0.8 |1⟩.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If the system is in the state |</a:t>
            </a:r>
            <a:r>
              <a:rPr lang="en-GB" i="1" dirty="0" err="1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⟩, the outcome of the measurement is </a:t>
            </a:r>
            <a:r>
              <a:rPr lang="en-GB" i="1" dirty="0" err="1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The system has now been measured.</a:t>
            </a:r>
          </a:p>
          <a:p>
            <a:r>
              <a:rPr lang="en-GB" dirty="0">
                <a:cs typeface="Tahoma" pitchFamily="2"/>
              </a:rPr>
              <a:t>Suppose the result of this measurement is 0. Another measurement is performed right after the first one.</a:t>
            </a: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marL="0" lvl="0" indent="0">
              <a:buNone/>
            </a:pP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r>
              <a:rPr lang="en-GB" dirty="0">
                <a:solidFill>
                  <a:srgbClr val="2A6099"/>
                </a:solidFill>
                <a:cs typeface="Tahoma" pitchFamily="2"/>
              </a:rPr>
              <a:t>Can you determine the outcome of the measurement? Explain.</a:t>
            </a:r>
          </a:p>
          <a:p>
            <a:pPr lvl="0"/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668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Problem: States and measurements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The system is initialised in the state 0.6 |0⟩ – 0.8 |1⟩.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If the system is in the state |</a:t>
            </a:r>
            <a:r>
              <a:rPr lang="en-GB" i="1" dirty="0" err="1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⟩, the outcome of the measurement is </a:t>
            </a:r>
            <a:r>
              <a:rPr lang="en-GB" i="1" dirty="0" err="1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The system has now been measured.</a:t>
            </a:r>
          </a:p>
          <a:p>
            <a:r>
              <a:rPr lang="en-GB" dirty="0">
                <a:cs typeface="Tahoma" pitchFamily="2"/>
              </a:rPr>
              <a:t>1000 identical copies of the original system are made and each one is measured once.</a:t>
            </a: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marL="0" lvl="0" indent="0">
              <a:buNone/>
            </a:pP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lvl="0"/>
            <a:r>
              <a:rPr lang="en-GB" dirty="0">
                <a:solidFill>
                  <a:srgbClr val="2A6099"/>
                </a:solidFill>
                <a:cs typeface="Tahoma" pitchFamily="2"/>
              </a:rPr>
              <a:t>Estimate the number of outcomes 0 and the number of outcomes 1.</a:t>
            </a:r>
          </a:p>
          <a:p>
            <a:pPr lvl="0"/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27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Problem: States and measurements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The system is initialised in the state 0.6 |0⟩ – 0.8 |1⟩.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If the system is in the state |</a:t>
            </a:r>
            <a:r>
              <a:rPr lang="en-GB" i="1" dirty="0" err="1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⟩, the outcome of the measurement is </a:t>
            </a:r>
            <a:r>
              <a:rPr lang="en-GB" i="1" dirty="0" err="1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i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  <a:cs typeface="Tahoma" pitchFamily="2"/>
              </a:rPr>
              <a:t>The system has now been measured.</a:t>
            </a:r>
          </a:p>
          <a:p>
            <a:r>
              <a:rPr lang="en-GB" dirty="0">
                <a:cs typeface="Tahoma" pitchFamily="2"/>
              </a:rPr>
              <a:t>1000 identical copies of the original system are made and each one is measured once.</a:t>
            </a: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marL="0" lvl="0" indent="0">
              <a:buNone/>
            </a:pP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lvl="0"/>
            <a:r>
              <a:rPr lang="en-GB" dirty="0">
                <a:solidFill>
                  <a:srgbClr val="2A6099"/>
                </a:solidFill>
                <a:cs typeface="Tahoma" pitchFamily="2"/>
              </a:rPr>
              <a:t>Estimate the mean value of a measurement outcome.</a:t>
            </a:r>
          </a:p>
          <a:p>
            <a:pPr lvl="0"/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511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</p:spPr>
        <p:txBody>
          <a:bodyPr/>
          <a:lstStyle/>
          <a:p>
            <a:r>
              <a:rPr lang="en-US" dirty="0">
                <a:cs typeface="Tahoma" pitchFamily="2"/>
              </a:rPr>
              <a:t>Activity: Modelling a measurement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58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2E2C6-999E-0A85-D7E7-353CF7385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B8F1E-8677-BE2B-95CA-EE4843B3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0F7FCE-DF50-5024-F153-30DB61E0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Two narrow slits are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illuminated by a laser.</a:t>
            </a: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What would you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expect to see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on the screen?</a:t>
            </a:r>
          </a:p>
          <a:p>
            <a:endParaRPr lang="en-GB" dirty="0"/>
          </a:p>
        </p:txBody>
      </p:sp>
      <p:pic>
        <p:nvPicPr>
          <p:cNvPr id="4" name="Bildplatzhalter 2">
            <a:extLst>
              <a:ext uri="{FF2B5EF4-FFF2-40B4-BE49-F238E27FC236}">
                <a16:creationId xmlns:a16="http://schemas.microsoft.com/office/drawing/2014/main" id="{741C7FE6-3339-8F6F-2896-4D89C0D6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692" y="1856016"/>
            <a:ext cx="6051251" cy="43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Two narrow slits are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illuminated by a laser.</a:t>
            </a: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What would you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expect to see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on the screen?</a:t>
            </a:r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79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Suppose the light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intensity is gradually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reduced.</a:t>
            </a: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How will that affect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fringe pattern?</a:t>
            </a:r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63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Suppose the light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intensity is gradually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reduced.</a:t>
            </a:r>
          </a:p>
          <a:p>
            <a:endParaRPr lang="en-US" dirty="0">
              <a:cs typeface="Tahoma" pitchFamily="2"/>
            </a:endParaRPr>
          </a:p>
          <a:p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Brightness of fringes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will decrease, while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positions and widths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will remain the same.</a:t>
            </a:r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75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Energy of the beam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can be thought to be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carried by waves or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by particles (</a:t>
            </a:r>
            <a:r>
              <a:rPr lang="en-US" i="1" dirty="0">
                <a:cs typeface="Tahoma" pitchFamily="2"/>
              </a:rPr>
              <a:t>photons</a:t>
            </a:r>
            <a:r>
              <a:rPr lang="en-US" dirty="0">
                <a:cs typeface="Tahoma" pitchFamily="2"/>
              </a:rPr>
              <a:t>).</a:t>
            </a:r>
          </a:p>
          <a:p>
            <a:endParaRPr lang="en-US" dirty="0">
              <a:cs typeface="Tahoma" pitchFamily="2"/>
            </a:endParaRPr>
          </a:p>
          <a:p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What if just a couple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of photons pass through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slits every second?</a:t>
            </a:r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75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Young’s double-slit experiment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cs typeface="Tahoma" pitchFamily="2"/>
              </a:rPr>
              <a:t>What if just a couple of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photons pass through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the slits every second?</a:t>
            </a:r>
          </a:p>
          <a:p>
            <a:endParaRPr lang="en-US" dirty="0">
              <a:cs typeface="Tahoma" pitchFamily="2"/>
            </a:endParaRPr>
          </a:p>
          <a:p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en-US" dirty="0">
                <a:cs typeface="Tahoma" pitchFamily="2"/>
              </a:rPr>
              <a:t>Photons surely will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pass through either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one slit or the other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>                         … right?</a:t>
            </a:r>
          </a:p>
          <a:p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093D84-AB61-4703-93F2-3DF43161FD81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59822" y="1854200"/>
            <a:ext cx="6053755" cy="4390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29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ience on Stage 1">
      <a:dk1>
        <a:srgbClr val="052850"/>
      </a:dk1>
      <a:lt1>
        <a:srgbClr val="FFFFFF"/>
      </a:lt1>
      <a:dk2>
        <a:srgbClr val="6192C0"/>
      </a:dk2>
      <a:lt2>
        <a:srgbClr val="E9F3FF"/>
      </a:lt2>
      <a:accent1>
        <a:srgbClr val="FABB14"/>
      </a:accent1>
      <a:accent2>
        <a:srgbClr val="95C11F"/>
      </a:accent2>
      <a:accent3>
        <a:srgbClr val="EF7D00"/>
      </a:accent3>
      <a:accent4>
        <a:srgbClr val="009ED3"/>
      </a:accent4>
      <a:accent5>
        <a:srgbClr val="B83844"/>
      </a:accent5>
      <a:accent6>
        <a:srgbClr val="2A61A0"/>
      </a:accent6>
      <a:hlink>
        <a:srgbClr val="052850"/>
      </a:hlink>
      <a:folHlink>
        <a:srgbClr val="05285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bdec8a-3f2a-4143-907b-f144d9fa917e">
      <Terms xmlns="http://schemas.microsoft.com/office/infopath/2007/PartnerControls"/>
    </lcf76f155ced4ddcb4097134ff3c332f>
    <TaxCatchAll xmlns="7860be0e-ffc9-42e6-9b10-708e6caced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1C44D75695184FAADF36D81CC895CA" ma:contentTypeVersion="14" ma:contentTypeDescription="Ein neues Dokument erstellen." ma:contentTypeScope="" ma:versionID="56fb11ded634cf261f301c2f096412b0">
  <xsd:schema xmlns:xsd="http://www.w3.org/2001/XMLSchema" xmlns:xs="http://www.w3.org/2001/XMLSchema" xmlns:p="http://schemas.microsoft.com/office/2006/metadata/properties" xmlns:ns2="bebdec8a-3f2a-4143-907b-f144d9fa917e" xmlns:ns3="7860be0e-ffc9-42e6-9b10-708e6cacedf8" targetNamespace="http://schemas.microsoft.com/office/2006/metadata/properties" ma:root="true" ma:fieldsID="f3861f3ca34a3ce18830b36b8de2da9a" ns2:_="" ns3:_="">
    <xsd:import namespace="bebdec8a-3f2a-4143-907b-f144d9fa917e"/>
    <xsd:import namespace="7860be0e-ffc9-42e6-9b10-708e6cace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dec8a-3f2a-4143-907b-f144d9fa9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2a44ae6d-6acd-4b28-bed4-535d08515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0be0e-ffc9-42e6-9b10-708e6caced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e0e8b7e-b775-46ac-adea-368f68487cbe}" ma:internalName="TaxCatchAll" ma:showField="CatchAllData" ma:web="7860be0e-ffc9-42e6-9b10-708e6cace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A71606-3787-4C5C-91DE-F3A665AC3F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620849-6C34-48CB-94EE-F330399D1482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efaf2aa2-7c4f-4e86-9b0e-3d9fc6af258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4cea07c-1e85-4804-a628-6534d6686521"/>
    <ds:schemaRef ds:uri="http://purl.org/dc/dcmitype/"/>
    <ds:schemaRef ds:uri="bebdec8a-3f2a-4143-907b-f144d9fa917e"/>
    <ds:schemaRef ds:uri="7860be0e-ffc9-42e6-9b10-708e6cacedf8"/>
  </ds:schemaRefs>
</ds:datastoreItem>
</file>

<file path=customXml/itemProps3.xml><?xml version="1.0" encoding="utf-8"?>
<ds:datastoreItem xmlns:ds="http://schemas.openxmlformats.org/officeDocument/2006/customXml" ds:itemID="{25D110FB-DFA1-4E71-91CE-B3F5A3A6C6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Breitbild</PresentationFormat>
  <Paragraphs>195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Liberation Sans</vt:lpstr>
      <vt:lpstr>Source Sans Pro</vt:lpstr>
      <vt:lpstr>Source Sans Pro Black</vt:lpstr>
      <vt:lpstr>Symbol</vt:lpstr>
      <vt:lpstr>Systemschrift Normal</vt:lpstr>
      <vt:lpstr>Tahoma</vt:lpstr>
      <vt:lpstr>Office</vt:lpstr>
      <vt:lpstr>Basics of quantum physics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Quantum state</vt:lpstr>
      <vt:lpstr>Quantum state</vt:lpstr>
      <vt:lpstr>Quantum state</vt:lpstr>
      <vt:lpstr>Quantum state</vt:lpstr>
      <vt:lpstr>Measurement</vt:lpstr>
      <vt:lpstr>Measurement</vt:lpstr>
      <vt:lpstr>Measurement</vt:lpstr>
      <vt:lpstr>Measurement</vt:lpstr>
      <vt:lpstr>Measurement</vt:lpstr>
      <vt:lpstr>Entanglement</vt:lpstr>
      <vt:lpstr>Entanglement</vt:lpstr>
      <vt:lpstr>Entanglement</vt:lpstr>
      <vt:lpstr>Entanglement</vt:lpstr>
      <vt:lpstr>Entanglement</vt:lpstr>
      <vt:lpstr>Entanglement</vt:lpstr>
      <vt:lpstr>Entanglement</vt:lpstr>
      <vt:lpstr>Entanglement</vt:lpstr>
      <vt:lpstr>Problems and activities</vt:lpstr>
      <vt:lpstr>Problem: States and measurements</vt:lpstr>
      <vt:lpstr>Problem: States and measurements</vt:lpstr>
      <vt:lpstr>Problem: States and measurements</vt:lpstr>
      <vt:lpstr>Problem: States and measurements</vt:lpstr>
      <vt:lpstr>Activity: Modelling a measurement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Weber</dc:creator>
  <cp:lastModifiedBy>Nadine Püschel</cp:lastModifiedBy>
  <cp:revision>148</cp:revision>
  <dcterms:created xsi:type="dcterms:W3CDTF">2021-01-06T08:44:14Z</dcterms:created>
  <dcterms:modified xsi:type="dcterms:W3CDTF">2025-12-04T11:11:42Z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492800</vt:r8>
  </property>
  <property fmtid="{D5CDD505-2E9C-101B-9397-08002B2CF9AE}" pid="3" name="ContentTypeId">
    <vt:lpwstr>0x010100891C44D75695184FAADF36D81CC895CA</vt:lpwstr>
  </property>
  <property fmtid="{D5CDD505-2E9C-101B-9397-08002B2CF9AE}" pid="4" name="MediaServiceImageTags">
    <vt:lpwstr/>
  </property>
</Properties>
</file>